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87" r:id="rId2"/>
    <p:sldId id="271" r:id="rId3"/>
    <p:sldId id="266" r:id="rId4"/>
    <p:sldId id="283" r:id="rId5"/>
    <p:sldId id="290" r:id="rId6"/>
    <p:sldId id="276" r:id="rId7"/>
    <p:sldId id="280" r:id="rId8"/>
    <p:sldId id="274" r:id="rId9"/>
    <p:sldId id="275" r:id="rId10"/>
    <p:sldId id="278" r:id="rId11"/>
    <p:sldId id="282" r:id="rId12"/>
    <p:sldId id="292" r:id="rId13"/>
    <p:sldId id="29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B07BD7"/>
    <a:srgbClr val="423E39"/>
    <a:srgbClr val="9148C8"/>
    <a:srgbClr val="0070C0"/>
    <a:srgbClr val="D3C4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706" autoAdjust="0"/>
  </p:normalViewPr>
  <p:slideViewPr>
    <p:cSldViewPr>
      <p:cViewPr>
        <p:scale>
          <a:sx n="75" d="100"/>
          <a:sy n="75" d="100"/>
        </p:scale>
        <p:origin x="1830" y="882"/>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8/14/2024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dirty="0"/>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8/14/2024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dirty="0"/>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a:t>
            </a:fld>
            <a:endParaRPr lang="en-US" dirty="0"/>
          </a:p>
        </p:txBody>
      </p:sp>
    </p:spTree>
    <p:extLst>
      <p:ext uri="{BB962C8B-B14F-4D97-AF65-F5344CB8AC3E}">
        <p14:creationId xmlns:p14="http://schemas.microsoft.com/office/powerpoint/2010/main" val="266659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Jonathan</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dirty="0"/>
          </a:p>
        </p:txBody>
      </p:sp>
    </p:spTree>
    <p:extLst>
      <p:ext uri="{BB962C8B-B14F-4D97-AF65-F5344CB8AC3E}">
        <p14:creationId xmlns:p14="http://schemas.microsoft.com/office/powerpoint/2010/main" val="812515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dirty="0"/>
          </a:p>
        </p:txBody>
      </p:sp>
    </p:spTree>
    <p:extLst>
      <p:ext uri="{BB962C8B-B14F-4D97-AF65-F5344CB8AC3E}">
        <p14:creationId xmlns:p14="http://schemas.microsoft.com/office/powerpoint/2010/main" val="6007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dirty="0"/>
          </a:p>
        </p:txBody>
      </p:sp>
    </p:spTree>
    <p:extLst>
      <p:ext uri="{BB962C8B-B14F-4D97-AF65-F5344CB8AC3E}">
        <p14:creationId xmlns:p14="http://schemas.microsoft.com/office/powerpoint/2010/main" val="260234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Frederik Tylim</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dirty="0"/>
          </a:p>
        </p:txBody>
      </p:sp>
    </p:spTree>
    <p:extLst>
      <p:ext uri="{BB962C8B-B14F-4D97-AF65-F5344CB8AC3E}">
        <p14:creationId xmlns:p14="http://schemas.microsoft.com/office/powerpoint/2010/main" val="3379829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Detail</a:t>
            </a:r>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dirty="0"/>
          </a:p>
        </p:txBody>
      </p:sp>
    </p:spTree>
    <p:extLst>
      <p:ext uri="{BB962C8B-B14F-4D97-AF65-F5344CB8AC3E}">
        <p14:creationId xmlns:p14="http://schemas.microsoft.com/office/powerpoint/2010/main" val="185987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dirty="0"/>
          </a:p>
        </p:txBody>
      </p:sp>
    </p:spTree>
    <p:extLst>
      <p:ext uri="{BB962C8B-B14F-4D97-AF65-F5344CB8AC3E}">
        <p14:creationId xmlns:p14="http://schemas.microsoft.com/office/powerpoint/2010/main" val="338034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Albert</a:t>
            </a:r>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dirty="0"/>
          </a:p>
        </p:txBody>
      </p:sp>
    </p:spTree>
    <p:extLst>
      <p:ext uri="{BB962C8B-B14F-4D97-AF65-F5344CB8AC3E}">
        <p14:creationId xmlns:p14="http://schemas.microsoft.com/office/powerpoint/2010/main" val="117673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Jordan.  UPDATE “HEATMAP EXAMPLE”</a:t>
            </a:r>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dirty="0"/>
          </a:p>
        </p:txBody>
      </p:sp>
    </p:spTree>
    <p:extLst>
      <p:ext uri="{BB962C8B-B14F-4D97-AF65-F5344CB8AC3E}">
        <p14:creationId xmlns:p14="http://schemas.microsoft.com/office/powerpoint/2010/main" val="236607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Kala</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dirty="0"/>
          </a:p>
        </p:txBody>
      </p:sp>
    </p:spTree>
    <p:extLst>
      <p:ext uri="{BB962C8B-B14F-4D97-AF65-F5344CB8AC3E}">
        <p14:creationId xmlns:p14="http://schemas.microsoft.com/office/powerpoint/2010/main" val="2231223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Kala</a:t>
            </a:r>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dirty="0"/>
          </a:p>
        </p:txBody>
      </p:sp>
    </p:spTree>
    <p:extLst>
      <p:ext uri="{BB962C8B-B14F-4D97-AF65-F5344CB8AC3E}">
        <p14:creationId xmlns:p14="http://schemas.microsoft.com/office/powerpoint/2010/main" val="30963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Yifei</a:t>
            </a:r>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dirty="0"/>
          </a:p>
        </p:txBody>
      </p:sp>
    </p:spTree>
    <p:extLst>
      <p:ext uri="{BB962C8B-B14F-4D97-AF65-F5344CB8AC3E}">
        <p14:creationId xmlns:p14="http://schemas.microsoft.com/office/powerpoint/2010/main" val="3243514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7" name="Rectangle"/>
          <p:cNvSpPr/>
          <p:nvPr/>
        </p:nvSpPr>
        <p:spPr bwMode="invGray">
          <a:xfrm>
            <a:off x="6285" y="3886200"/>
            <a:ext cx="12192000" cy="2103120"/>
          </a:xfrm>
          <a:prstGeom prst="rect">
            <a:avLst/>
          </a:prstGeom>
          <a:solidFill>
            <a:srgbClr val="9148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838201" y="5338170"/>
            <a:ext cx="10515598" cy="474836"/>
          </a:xfrm>
          <a:solidFill>
            <a:srgbClr val="0070C0"/>
          </a:solidFill>
        </p:spPr>
        <p:txBody>
          <a:bodyPr/>
          <a:lstStyle>
            <a:lvl1pPr marL="0" indent="0" algn="l">
              <a:spcBef>
                <a:spcPts val="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DDDDDD"/>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B29549-7094-6940-37F2-8AE87C042688}"/>
              </a:ext>
            </a:extLst>
          </p:cNvPr>
          <p:cNvPicPr>
            <a:picLocks noChangeAspect="1"/>
          </p:cNvPicPr>
          <p:nvPr userDrawn="1"/>
        </p:nvPicPr>
        <p:blipFill>
          <a:blip r:embed="rId2"/>
          <a:stretch>
            <a:fillRect/>
          </a:stretch>
        </p:blipFill>
        <p:spPr>
          <a:xfrm>
            <a:off x="838200" y="365125"/>
            <a:ext cx="10515599" cy="1145223"/>
          </a:xfrm>
          <a:prstGeom prst="rect">
            <a:avLst/>
          </a:prstGeom>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11"/>
          </p:nvPr>
        </p:nvSpPr>
        <p:spPr/>
        <p:txBody>
          <a:bodyPr/>
          <a:lstStyle/>
          <a:p>
            <a:r>
              <a:rPr lang="en-US" dirty="0"/>
              <a:t>CU-VIRT-AI-PT-0602024-U-LOLC-MWTH | GROUP 1| LAB OF PLOTTERS | PROJECT 1: PLOTTERS_AGAINST_CANCER</a:t>
            </a:r>
          </a:p>
        </p:txBody>
      </p:sp>
      <p:sp>
        <p:nvSpPr>
          <p:cNvPr id="9" name="Rectangle">
            <a:extLst>
              <a:ext uri="{FF2B5EF4-FFF2-40B4-BE49-F238E27FC236}">
                <a16:creationId xmlns:a16="http://schemas.microsoft.com/office/drawing/2014/main" id="{3FAD0A5F-37AE-5A22-4461-34084BB371F5}"/>
              </a:ext>
            </a:extLst>
          </p:cNvPr>
          <p:cNvSpPr/>
          <p:nvPr userDrawn="1"/>
        </p:nvSpPr>
        <p:spPr bwMode="invGray">
          <a:xfrm>
            <a:off x="838200" y="958095"/>
            <a:ext cx="10515599" cy="564756"/>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8/14/2024</a:t>
            </a:fld>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dirty="0"/>
          </a:p>
        </p:txBody>
      </p:sp>
      <p:sp>
        <p:nvSpPr>
          <p:cNvPr id="2" name="Title 1"/>
          <p:cNvSpPr>
            <a:spLocks noGrp="1"/>
          </p:cNvSpPr>
          <p:nvPr>
            <p:ph type="title"/>
          </p:nvPr>
        </p:nvSpPr>
        <p:spPr>
          <a:xfrm>
            <a:off x="838200" y="371376"/>
            <a:ext cx="10515600" cy="1145224"/>
          </a:xfrm>
        </p:spPr>
        <p:txBody>
          <a:bodyPr/>
          <a:lstStyle/>
          <a:p>
            <a:r>
              <a:rPr lang="en-US" dirty="0"/>
              <a:t>Click to edit Master title style</a:t>
            </a:r>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grayscl/>
            <a:extLst>
              <a:ext uri="{BEBA8EAE-BF5A-486C-A8C5-ECC9F3942E4B}">
                <a14:imgProps xmlns:a14="http://schemas.microsoft.com/office/drawing/2010/main">
                  <a14:imgLayer r:embed="rId3">
                    <a14:imgEffect>
                      <a14:sharpenSoften amount="-25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a:solidFill>
            <a:srgbClr val="0070C0"/>
          </a:solidFill>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r>
              <a:rPr lang="en-US" dirty="0"/>
              <a:t>CU-VIRT-AI-PT-0602024-U-LOLC-MWTH | GROUP 1| LAB OF PLOTTERS | PROJECT 1: PLOTTERS_AGAINST_CANCER</a:t>
            </a:r>
          </a:p>
        </p:txBody>
      </p:sp>
      <p:sp>
        <p:nvSpPr>
          <p:cNvPr id="5" name="Date Placeholder 5"/>
          <p:cNvSpPr>
            <a:spLocks noGrp="1"/>
          </p:cNvSpPr>
          <p:nvPr>
            <p:ph type="dt" sz="half" idx="10"/>
          </p:nvPr>
        </p:nvSpPr>
        <p:spPr/>
        <p:txBody>
          <a:bodyPr/>
          <a:lstStyle/>
          <a:p>
            <a:fld id="{B0FE2824-C2A0-4931-BB32-60B24BDBB3CC}" type="datetimeFigureOut">
              <a:rPr lang="en-US" smtClean="0"/>
              <a:t>8/14/2024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pic>
        <p:nvPicPr>
          <p:cNvPr id="9" name="Picture 8">
            <a:extLst>
              <a:ext uri="{FF2B5EF4-FFF2-40B4-BE49-F238E27FC236}">
                <a16:creationId xmlns:a16="http://schemas.microsoft.com/office/drawing/2014/main" id="{17784743-172D-F8B6-5A10-AB8E0FB5B139}"/>
              </a:ext>
            </a:extLst>
          </p:cNvPr>
          <p:cNvPicPr>
            <a:picLocks noChangeAspect="1"/>
          </p:cNvPicPr>
          <p:nvPr userDrawn="1"/>
        </p:nvPicPr>
        <p:blipFill>
          <a:blip r:embed="rId2"/>
          <a:stretch>
            <a:fillRect/>
          </a:stretch>
        </p:blipFill>
        <p:spPr>
          <a:xfrm>
            <a:off x="839771" y="365126"/>
            <a:ext cx="10514028" cy="1145224"/>
          </a:xfrm>
          <a:prstGeom prst="rect">
            <a:avLst/>
          </a:prstGeom>
        </p:spPr>
      </p:pic>
      <p:sp>
        <p:nvSpPr>
          <p:cNvPr id="10" name="Rectangle">
            <a:extLst>
              <a:ext uri="{FF2B5EF4-FFF2-40B4-BE49-F238E27FC236}">
                <a16:creationId xmlns:a16="http://schemas.microsoft.com/office/drawing/2014/main" id="{A64C15CF-46AC-D08C-BCA8-7C1CE58BA463}"/>
              </a:ext>
            </a:extLst>
          </p:cNvPr>
          <p:cNvSpPr/>
          <p:nvPr userDrawn="1"/>
        </p:nvSpPr>
        <p:spPr bwMode="invGray">
          <a:xfrm>
            <a:off x="838200" y="365126"/>
            <a:ext cx="10515599" cy="1157725"/>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6"/>
            <a:ext cx="10515600" cy="1145224"/>
          </a:xfrm>
        </p:spPr>
        <p:txBody>
          <a:bodyPr/>
          <a:lstStyle/>
          <a:p>
            <a:r>
              <a:rPr lang="en-US" dirty="0"/>
              <a:t>Click to edit Master title style</a:t>
            </a:r>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BE2BACC-BF23-8155-7A34-525CB3823D37}"/>
              </a:ext>
            </a:extLst>
          </p:cNvPr>
          <p:cNvPicPr>
            <a:picLocks noChangeAspect="1"/>
          </p:cNvPicPr>
          <p:nvPr userDrawn="1"/>
        </p:nvPicPr>
        <p:blipFill>
          <a:blip r:embed="rId2"/>
          <a:stretch>
            <a:fillRect/>
          </a:stretch>
        </p:blipFill>
        <p:spPr>
          <a:xfrm>
            <a:off x="849619" y="365126"/>
            <a:ext cx="10515599" cy="1145224"/>
          </a:xfrm>
          <a:prstGeom prst="rect">
            <a:avLst/>
          </a:prstGeom>
        </p:spPr>
      </p:pic>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r>
              <a:rPr lang="en-US" dirty="0"/>
              <a:t>CU-VIRT-AI-PT-0602024-U-LOLC-MWTH | GROUP 1| LAB OF PLOTTERS | PROJECT 1: PLOTTERS_AGAINST_CANCER</a:t>
            </a:r>
          </a:p>
        </p:txBody>
      </p:sp>
      <p:sp>
        <p:nvSpPr>
          <p:cNvPr id="7" name="Date Placeholder 7"/>
          <p:cNvSpPr>
            <a:spLocks noGrp="1"/>
          </p:cNvSpPr>
          <p:nvPr>
            <p:ph type="dt" sz="half" idx="10"/>
          </p:nvPr>
        </p:nvSpPr>
        <p:spPr/>
        <p:txBody>
          <a:bodyPr/>
          <a:lstStyle/>
          <a:p>
            <a:fld id="{B0FE2824-C2A0-4931-BB32-60B24BDBB3CC}" type="datetimeFigureOut">
              <a:rPr lang="en-US" smtClean="0"/>
              <a:t>8/14/2024</a:t>
            </a:fld>
            <a:endParaRPr lang="en-US" dirty="0"/>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dirty="0"/>
          </a:p>
        </p:txBody>
      </p:sp>
      <p:sp>
        <p:nvSpPr>
          <p:cNvPr id="14" name="Rectangle">
            <a:extLst>
              <a:ext uri="{FF2B5EF4-FFF2-40B4-BE49-F238E27FC236}">
                <a16:creationId xmlns:a16="http://schemas.microsoft.com/office/drawing/2014/main" id="{B87A52F2-92E0-C3E3-6BEF-4E82543CB758}"/>
              </a:ext>
            </a:extLst>
          </p:cNvPr>
          <p:cNvSpPr/>
          <p:nvPr userDrawn="1"/>
        </p:nvSpPr>
        <p:spPr bwMode="invGray">
          <a:xfrm>
            <a:off x="838200" y="365126"/>
            <a:ext cx="10515599" cy="1157725"/>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r>
              <a:rPr lang="en-US" dirty="0"/>
              <a:t>CU-VIRT-AI-PT-0602024-U-LOLC-MWTH | GROUP 1| LAB OF PLOTTERS | PROJECT 1: PLOTTERS_AGAINST_CANCER</a:t>
            </a:r>
          </a:p>
        </p:txBody>
      </p:sp>
      <p:sp>
        <p:nvSpPr>
          <p:cNvPr id="3" name="Date Placeholder 3"/>
          <p:cNvSpPr>
            <a:spLocks noGrp="1"/>
          </p:cNvSpPr>
          <p:nvPr>
            <p:ph type="dt" sz="half" idx="10"/>
          </p:nvPr>
        </p:nvSpPr>
        <p:spPr/>
        <p:txBody>
          <a:bodyPr/>
          <a:lstStyle/>
          <a:p>
            <a:fld id="{B0FE2824-C2A0-4931-BB32-60B24BDBB3CC}" type="datetimeFigureOut">
              <a:rPr lang="en-US" smtClean="0"/>
              <a:t>8/14/2024</a:t>
            </a:fld>
            <a:endParaRPr lang="en-US" dirty="0"/>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dirty="0"/>
          </a:p>
        </p:txBody>
      </p:sp>
      <p:pic>
        <p:nvPicPr>
          <p:cNvPr id="9" name="Picture 8">
            <a:extLst>
              <a:ext uri="{FF2B5EF4-FFF2-40B4-BE49-F238E27FC236}">
                <a16:creationId xmlns:a16="http://schemas.microsoft.com/office/drawing/2014/main" id="{766B80F5-A683-9141-64AD-C66DB51A2255}"/>
              </a:ext>
            </a:extLst>
          </p:cNvPr>
          <p:cNvPicPr>
            <a:picLocks noChangeAspect="1"/>
          </p:cNvPicPr>
          <p:nvPr userDrawn="1"/>
        </p:nvPicPr>
        <p:blipFill rotWithShape="1">
          <a:blip r:embed="rId2"/>
          <a:srcRect l="23241" r="41087"/>
          <a:stretch/>
        </p:blipFill>
        <p:spPr>
          <a:xfrm rot="5400000">
            <a:off x="5523386" y="-4320062"/>
            <a:ext cx="1145224" cy="10515601"/>
          </a:xfrm>
          <a:prstGeom prst="rect">
            <a:avLst/>
          </a:prstGeom>
        </p:spPr>
      </p:pic>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dirty="0"/>
          </a:p>
        </p:txBody>
      </p:sp>
      <p:sp>
        <p:nvSpPr>
          <p:cNvPr id="2" name="Date Placeholder 2"/>
          <p:cNvSpPr>
            <a:spLocks noGrp="1"/>
          </p:cNvSpPr>
          <p:nvPr>
            <p:ph type="dt" sz="half" idx="10"/>
          </p:nvPr>
        </p:nvSpPr>
        <p:spPr/>
        <p:txBody>
          <a:bodyPr/>
          <a:lstStyle/>
          <a:p>
            <a:fld id="{B0FE2824-C2A0-4931-BB32-60B24BDBB3CC}" type="datetimeFigureOut">
              <a:rPr lang="en-US" smtClean="0"/>
              <a:t>8/14/2024</a:t>
            </a:fld>
            <a:endParaRPr lang="en-US" dirty="0"/>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0AB327-505F-A139-B6C9-4F3225F8C2F3}"/>
              </a:ext>
            </a:extLst>
          </p:cNvPr>
          <p:cNvPicPr>
            <a:picLocks noChangeAspect="1"/>
          </p:cNvPicPr>
          <p:nvPr userDrawn="1"/>
        </p:nvPicPr>
        <p:blipFill rotWithShape="1">
          <a:blip r:embed="rId2"/>
          <a:srcRect l="6961" t="15790" r="7418" b="16365"/>
          <a:stretch/>
        </p:blipFill>
        <p:spPr>
          <a:xfrm>
            <a:off x="8382000" y="116043"/>
            <a:ext cx="3657600" cy="1905000"/>
          </a:xfrm>
          <a:prstGeom prst="rect">
            <a:avLst/>
          </a:prstGeom>
        </p:spPr>
      </p:pic>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dirty="0"/>
          </a:p>
          <a:p>
            <a:r>
              <a:rPr lang="en-US" dirty="0"/>
              <a:t>CU-VIRT-AI-PT-0602024-U-LOLC-MWTH | GROUP 1| LAB OF PLOTTERS | PROJECT 1: PLOTTERS_AGAINST_CANCER</a:t>
            </a:r>
          </a:p>
          <a:p>
            <a:endParaRPr lang="en-US" dirty="0"/>
          </a:p>
        </p:txBody>
      </p:sp>
      <p:sp>
        <p:nvSpPr>
          <p:cNvPr id="5" name="Date Placeholder 5"/>
          <p:cNvSpPr>
            <a:spLocks noGrp="1"/>
          </p:cNvSpPr>
          <p:nvPr>
            <p:ph type="dt" sz="half" idx="10"/>
          </p:nvPr>
        </p:nvSpPr>
        <p:spPr/>
        <p:txBody>
          <a:bodyPr/>
          <a:lstStyle/>
          <a:p>
            <a:fld id="{B0FE2824-C2A0-4931-BB32-60B24BDBB3CC}" type="datetimeFigureOut">
              <a:rPr lang="en-US" smtClean="0"/>
              <a:t>8/14/2024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
        <p:nvSpPr>
          <p:cNvPr id="8" name="Rectangle">
            <a:extLst>
              <a:ext uri="{FF2B5EF4-FFF2-40B4-BE49-F238E27FC236}">
                <a16:creationId xmlns:a16="http://schemas.microsoft.com/office/drawing/2014/main" id="{15AFD79C-5697-AA4B-42F1-710A267B16D9}"/>
              </a:ext>
            </a:extLst>
          </p:cNvPr>
          <p:cNvSpPr/>
          <p:nvPr userDrawn="1"/>
        </p:nvSpPr>
        <p:spPr bwMode="invGray">
          <a:xfrm>
            <a:off x="8376577" y="1075613"/>
            <a:ext cx="3652177" cy="952500"/>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8FA3B22-6FE6-04F0-2E5E-096664AF6829}"/>
              </a:ext>
            </a:extLst>
          </p:cNvPr>
          <p:cNvSpPr/>
          <p:nvPr userDrawn="1"/>
        </p:nvSpPr>
        <p:spPr bwMode="ltGray">
          <a:xfrm>
            <a:off x="8381998" y="2130624"/>
            <a:ext cx="3652179" cy="4251378"/>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p:cNvSpPr>
            <a:spLocks noGrp="1"/>
          </p:cNvSpPr>
          <p:nvPr>
            <p:ph type="title" hasCustomPrompt="1"/>
          </p:nvPr>
        </p:nvSpPr>
        <p:spPr>
          <a:xfrm>
            <a:off x="8381999" y="116043"/>
            <a:ext cx="3652179" cy="1905000"/>
          </a:xfrm>
        </p:spPr>
        <p:txBody>
          <a:bodyPr anchor="b">
            <a:normAutofit/>
          </a:bodyPr>
          <a:lstStyle>
            <a:lvl1pPr>
              <a:defRPr sz="3400"/>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419871-952F-6D70-B673-383E273912FC}"/>
              </a:ext>
            </a:extLst>
          </p:cNvPr>
          <p:cNvPicPr>
            <a:picLocks noChangeAspect="1"/>
          </p:cNvPicPr>
          <p:nvPr userDrawn="1"/>
        </p:nvPicPr>
        <p:blipFill rotWithShape="1">
          <a:blip r:embed="rId2"/>
          <a:srcRect l="148" r="-148"/>
          <a:stretch/>
        </p:blipFill>
        <p:spPr>
          <a:xfrm>
            <a:off x="7924800" y="1527048"/>
            <a:ext cx="3652178" cy="1901952"/>
          </a:xfrm>
          <a:prstGeom prst="rect">
            <a:avLst/>
          </a:prstGeom>
        </p:spPr>
      </p:pic>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6" name="Footer Placeholder 4"/>
          <p:cNvSpPr>
            <a:spLocks noGrp="1"/>
          </p:cNvSpPr>
          <p:nvPr>
            <p:ph type="ftr" sz="quarter" idx="11"/>
          </p:nvPr>
        </p:nvSpPr>
        <p:spPr/>
        <p:txBody>
          <a:bodyPr/>
          <a:lstStyle/>
          <a:p>
            <a:r>
              <a:rPr lang="en-US" dirty="0"/>
              <a:t>CU-VIRT-AI-PT-0602024-U-LOLC-MWTH | GROUP 1| LAB OF PLOTTERS | PROJECT 1: PLOTTERS_AGAINST_CANCER</a:t>
            </a:r>
          </a:p>
        </p:txBody>
      </p:sp>
      <p:sp>
        <p:nvSpPr>
          <p:cNvPr id="5" name="Date Placeholder 5"/>
          <p:cNvSpPr>
            <a:spLocks noGrp="1"/>
          </p:cNvSpPr>
          <p:nvPr>
            <p:ph type="dt" sz="half" idx="10"/>
          </p:nvPr>
        </p:nvSpPr>
        <p:spPr/>
        <p:txBody>
          <a:bodyPr/>
          <a:lstStyle/>
          <a:p>
            <a:fld id="{B0FE2824-C2A0-4931-BB32-60B24BDBB3CC}" type="datetimeFigureOut">
              <a:rPr lang="en-US" smtClean="0"/>
              <a:t>8/14/2024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
        <p:nvSpPr>
          <p:cNvPr id="10" name="Rectangle">
            <a:extLst>
              <a:ext uri="{FF2B5EF4-FFF2-40B4-BE49-F238E27FC236}">
                <a16:creationId xmlns:a16="http://schemas.microsoft.com/office/drawing/2014/main" id="{819EC2CB-B359-9F28-7EC2-FE579C33FD4F}"/>
              </a:ext>
            </a:extLst>
          </p:cNvPr>
          <p:cNvSpPr/>
          <p:nvPr userDrawn="1"/>
        </p:nvSpPr>
        <p:spPr bwMode="invGray">
          <a:xfrm>
            <a:off x="7919378" y="2482862"/>
            <a:ext cx="3652177" cy="952500"/>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35088" y="1533410"/>
            <a:ext cx="3652178" cy="1901952"/>
          </a:xfrm>
        </p:spPr>
        <p:txBody>
          <a:bodyPr anchor="b">
            <a:normAutofit/>
          </a:bodyPr>
          <a:lstStyle>
            <a:lvl1pPr>
              <a:defRPr sz="3400"/>
            </a:lvl1pPr>
          </a:lstStyle>
          <a:p>
            <a:r>
              <a:rPr lang="en-US" dirty="0"/>
              <a:t>Click to edit Master title style</a:t>
            </a:r>
          </a:p>
        </p:txBody>
      </p:sp>
      <p:sp>
        <p:nvSpPr>
          <p:cNvPr id="12" name="Rectangle 11">
            <a:extLst>
              <a:ext uri="{FF2B5EF4-FFF2-40B4-BE49-F238E27FC236}">
                <a16:creationId xmlns:a16="http://schemas.microsoft.com/office/drawing/2014/main" id="{EEF9D548-773F-BC90-274F-FF9241C35111}"/>
              </a:ext>
            </a:extLst>
          </p:cNvPr>
          <p:cNvSpPr/>
          <p:nvPr userDrawn="1"/>
        </p:nvSpPr>
        <p:spPr bwMode="ltGray">
          <a:xfrm>
            <a:off x="7924800" y="3581400"/>
            <a:ext cx="3652179" cy="2362200"/>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2"/>
                </a:solidFill>
              </a:defRPr>
            </a:lvl1pPr>
          </a:lstStyle>
          <a:p>
            <a:r>
              <a:rPr lang="en-US" dirty="0"/>
              <a:t>CU-VIRT-AI-PT-0602024-U-LOLC-MWTH | GROUP 1| LAB OF PLOTTERS | PROJECT 1: PLOTTERS_AGAINST_CANCER</a:t>
            </a:r>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2"/>
                </a:solidFill>
              </a:defRPr>
            </a:lvl1pPr>
          </a:lstStyle>
          <a:p>
            <a:fld id="{B0FE2824-C2A0-4931-BB32-60B24BDBB3CC}" type="datetimeFigureOut">
              <a:rPr lang="en-US" smtClean="0"/>
              <a:pPr/>
              <a:t>8/14/2024</a:t>
            </a:fld>
            <a:endParaRPr lang="en-US" dirty="0"/>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2"/>
                </a:solidFill>
              </a:defRPr>
            </a:lvl1pPr>
          </a:lstStyle>
          <a:p>
            <a:fld id="{B13333A4-2EF1-4B79-B68C-AB20E66B4822}" type="slidenum">
              <a:rPr lang="en-US" smtClean="0"/>
              <a:pPr/>
              <a:t>‹#›</a:t>
            </a:fld>
            <a:endParaRPr lang="en-US" dirty="0"/>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thedevastator/uncovering-trends-in-health-outcomes-and-socioec"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841248" y="4257481"/>
            <a:ext cx="11198352" cy="1838519"/>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r>
              <a:rPr lang="en-US" sz="3500" b="1" dirty="0">
                <a:solidFill>
                  <a:schemeClr val="tx1"/>
                </a:solidFill>
              </a:rPr>
              <a:t>Lab of Plotters | Group 1</a:t>
            </a:r>
            <a:br>
              <a:rPr lang="en-US" sz="3500" b="1" dirty="0">
                <a:solidFill>
                  <a:schemeClr val="tx1"/>
                </a:solidFill>
              </a:rPr>
            </a:br>
            <a:r>
              <a:rPr lang="en-US" sz="3500" b="1" dirty="0">
                <a:solidFill>
                  <a:schemeClr val="tx1"/>
                </a:solidFill>
              </a:rPr>
              <a:t>Plotters Against Cancer</a:t>
            </a:r>
            <a:br>
              <a:rPr lang="en-US" sz="3500" b="1" dirty="0"/>
            </a:br>
            <a:endParaRPr lang="en-US" sz="3500" b="1" dirty="0"/>
          </a:p>
        </p:txBody>
      </p:sp>
      <p:sp>
        <p:nvSpPr>
          <p:cNvPr id="7" name="Subtitle 2">
            <a:extLst>
              <a:ext uri="{FF2B5EF4-FFF2-40B4-BE49-F238E27FC236}">
                <a16:creationId xmlns:a16="http://schemas.microsoft.com/office/drawing/2014/main" id="{D048BC02-787E-54A8-E2F9-5E352323E78B}"/>
              </a:ext>
            </a:extLst>
          </p:cNvPr>
          <p:cNvSpPr txBox="1">
            <a:spLocks/>
          </p:cNvSpPr>
          <p:nvPr/>
        </p:nvSpPr>
        <p:spPr>
          <a:xfrm>
            <a:off x="841248" y="6096000"/>
            <a:ext cx="11198352" cy="47548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p:spPr>
        <p:txBody>
          <a:bodyPr anchor="ctr">
            <a:normAutofit/>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a:spcAft>
                <a:spcPts val="600"/>
              </a:spcAft>
            </a:pPr>
            <a:r>
              <a:rPr lang="en-US" dirty="0">
                <a:solidFill>
                  <a:schemeClr val="tx1"/>
                </a:solidFill>
              </a:rPr>
              <a:t>CU-VIRT-AI-PT-0602024-U-LOLC-MWTH | DATA ANALYSIS, PROJECT 1</a:t>
            </a:r>
          </a:p>
        </p:txBody>
      </p:sp>
    </p:spTree>
    <p:extLst>
      <p:ext uri="{BB962C8B-B14F-4D97-AF65-F5344CB8AC3E}">
        <p14:creationId xmlns:p14="http://schemas.microsoft.com/office/powerpoint/2010/main" val="12663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58D43694-0A1B-CF7A-6C9A-63F81339FD22}"/>
              </a:ext>
            </a:extLst>
          </p:cNvPr>
          <p:cNvPicPr>
            <a:picLocks noGrp="1" noChangeAspect="1"/>
          </p:cNvPicPr>
          <p:nvPr>
            <p:ph sz="quarter" idx="4"/>
          </p:nvPr>
        </p:nvPicPr>
        <p:blipFill>
          <a:blip r:embed="rId3"/>
          <a:stretch>
            <a:fillRect/>
          </a:stretch>
        </p:blipFill>
        <p:spPr>
          <a:xfrm>
            <a:off x="838200" y="1621295"/>
            <a:ext cx="5029200" cy="3437605"/>
          </a:xfrm>
        </p:spPr>
      </p:pic>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lstStyle/>
          <a:p>
            <a:r>
              <a:rPr lang="en-US" b="1" dirty="0">
                <a:solidFill>
                  <a:schemeClr val="tx1"/>
                </a:solidFill>
              </a:rPr>
              <a:t>What correlations exist between cancer and </a:t>
            </a:r>
            <a:br>
              <a:rPr lang="en-US" b="1" dirty="0">
                <a:solidFill>
                  <a:schemeClr val="tx1"/>
                </a:solidFill>
              </a:rPr>
            </a:br>
            <a:r>
              <a:rPr lang="en-US" b="1" dirty="0">
                <a:solidFill>
                  <a:schemeClr val="tx1"/>
                </a:solidFill>
              </a:rPr>
              <a:t>1. Insurance Coverage and 2. Clinical Trials?</a:t>
            </a:r>
          </a:p>
        </p:txBody>
      </p:sp>
      <p:pic>
        <p:nvPicPr>
          <p:cNvPr id="7" name="Picture 6">
            <a:extLst>
              <a:ext uri="{FF2B5EF4-FFF2-40B4-BE49-F238E27FC236}">
                <a16:creationId xmlns:a16="http://schemas.microsoft.com/office/drawing/2014/main" id="{B98380BB-90CB-B1B5-01FD-C77EA4E19B3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6E28A51C-A508-8C9E-185F-81FA53D937A3}"/>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Yifei</a:t>
            </a:r>
          </a:p>
        </p:txBody>
      </p:sp>
      <p:pic>
        <p:nvPicPr>
          <p:cNvPr id="9" name="Picture 8">
            <a:extLst>
              <a:ext uri="{FF2B5EF4-FFF2-40B4-BE49-F238E27FC236}">
                <a16:creationId xmlns:a16="http://schemas.microsoft.com/office/drawing/2014/main" id="{C3EDCF9B-DA53-AAFA-A7CF-AE59252D81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1" name="Picture 10">
            <a:extLst>
              <a:ext uri="{FF2B5EF4-FFF2-40B4-BE49-F238E27FC236}">
                <a16:creationId xmlns:a16="http://schemas.microsoft.com/office/drawing/2014/main" id="{C3470CE4-BA53-61E3-D233-6F66FB16F6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6117" y="1936426"/>
            <a:ext cx="1514686" cy="628738"/>
          </a:xfrm>
          <a:prstGeom prst="rect">
            <a:avLst/>
          </a:prstGeom>
        </p:spPr>
      </p:pic>
      <p:sp>
        <p:nvSpPr>
          <p:cNvPr id="12" name="TextBox 11">
            <a:extLst>
              <a:ext uri="{FF2B5EF4-FFF2-40B4-BE49-F238E27FC236}">
                <a16:creationId xmlns:a16="http://schemas.microsoft.com/office/drawing/2014/main" id="{36C739AA-9374-59A4-A6EE-6F5F849D11A9}"/>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D9F60EFF-763A-83BE-1546-F39CD84FBD0B}"/>
              </a:ext>
            </a:extLst>
          </p:cNvPr>
          <p:cNvSpPr txBox="1"/>
          <p:nvPr/>
        </p:nvSpPr>
        <p:spPr>
          <a:xfrm rot="16200000">
            <a:off x="-205743" y="2079020"/>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20" name="Rectangle 4">
            <a:extLst>
              <a:ext uri="{FF2B5EF4-FFF2-40B4-BE49-F238E27FC236}">
                <a16:creationId xmlns:a16="http://schemas.microsoft.com/office/drawing/2014/main" id="{EB73CEF5-9B64-D8F9-ABA2-178EBC215502}"/>
              </a:ext>
            </a:extLst>
          </p:cNvPr>
          <p:cNvSpPr>
            <a:spLocks noChangeArrowheads="1"/>
          </p:cNvSpPr>
          <p:nvPr/>
        </p:nvSpPr>
        <p:spPr bwMode="auto">
          <a:xfrm>
            <a:off x="0" y="26955"/>
            <a:ext cx="184731" cy="4032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highlight>
                <a:srgbClr val="423E39"/>
              </a:highlight>
              <a:latin typeface="Arial" panose="020B0604020202020204" pitchFamily="34" charset="0"/>
            </a:endParaRPr>
          </a:p>
        </p:txBody>
      </p:sp>
      <p:sp>
        <p:nvSpPr>
          <p:cNvPr id="21" name="Rectangle 5">
            <a:extLst>
              <a:ext uri="{FF2B5EF4-FFF2-40B4-BE49-F238E27FC236}">
                <a16:creationId xmlns:a16="http://schemas.microsoft.com/office/drawing/2014/main" id="{6BBC1FC9-6E14-61E7-8636-FA974254FA6F}"/>
              </a:ext>
            </a:extLst>
          </p:cNvPr>
          <p:cNvSpPr>
            <a:spLocks noChangeArrowheads="1"/>
          </p:cNvSpPr>
          <p:nvPr/>
        </p:nvSpPr>
        <p:spPr bwMode="auto">
          <a:xfrm>
            <a:off x="0" y="67018"/>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highlight>
                <a:srgbClr val="423E39"/>
              </a:highlight>
              <a:latin typeface="Arial" panose="020B0604020202020204" pitchFamily="34" charset="0"/>
            </a:endParaRPr>
          </a:p>
        </p:txBody>
      </p:sp>
      <p:pic>
        <p:nvPicPr>
          <p:cNvPr id="27" name="Content Placeholder 15">
            <a:extLst>
              <a:ext uri="{FF2B5EF4-FFF2-40B4-BE49-F238E27FC236}">
                <a16:creationId xmlns:a16="http://schemas.microsoft.com/office/drawing/2014/main" id="{EC96005A-53D7-2F2D-BA46-6D63BBC3684E}"/>
              </a:ext>
            </a:extLst>
          </p:cNvPr>
          <p:cNvPicPr>
            <a:picLocks noGrp="1" noChangeAspect="1"/>
          </p:cNvPicPr>
          <p:nvPr>
            <p:ph sz="half" idx="2"/>
          </p:nvPr>
        </p:nvPicPr>
        <p:blipFill>
          <a:blip r:embed="rId6"/>
          <a:stretch>
            <a:fillRect/>
          </a:stretch>
        </p:blipFill>
        <p:spPr>
          <a:xfrm>
            <a:off x="6669468" y="1604386"/>
            <a:ext cx="4684332" cy="3471425"/>
          </a:xfrm>
        </p:spPr>
      </p:pic>
      <p:sp>
        <p:nvSpPr>
          <p:cNvPr id="31" name="Rectangle 30">
            <a:extLst>
              <a:ext uri="{FF2B5EF4-FFF2-40B4-BE49-F238E27FC236}">
                <a16:creationId xmlns:a16="http://schemas.microsoft.com/office/drawing/2014/main" id="{BA61E90F-E148-E337-EAB8-4791E74483B8}"/>
              </a:ext>
            </a:extLst>
          </p:cNvPr>
          <p:cNvSpPr/>
          <p:nvPr/>
        </p:nvSpPr>
        <p:spPr>
          <a:xfrm>
            <a:off x="-18806" y="6426796"/>
            <a:ext cx="12210806" cy="431204"/>
          </a:xfrm>
          <a:prstGeom prst="rect">
            <a:avLst/>
          </a:prstGeom>
          <a:solidFill>
            <a:srgbClr val="DDD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6806BFFB-19D0-E800-6D15-8F475D385A73}"/>
              </a:ext>
            </a:extLst>
          </p:cNvPr>
          <p:cNvGrpSpPr/>
          <p:nvPr/>
        </p:nvGrpSpPr>
        <p:grpSpPr>
          <a:xfrm>
            <a:off x="-163879" y="5029200"/>
            <a:ext cx="628738" cy="1514688"/>
            <a:chOff x="-1301005" y="3746818"/>
            <a:chExt cx="628738" cy="1514688"/>
          </a:xfrm>
        </p:grpSpPr>
        <p:pic>
          <p:nvPicPr>
            <p:cNvPr id="10" name="Picture 9">
              <a:extLst>
                <a:ext uri="{FF2B5EF4-FFF2-40B4-BE49-F238E27FC236}">
                  <a16:creationId xmlns:a16="http://schemas.microsoft.com/office/drawing/2014/main" id="{BE250CE8-B025-C830-1327-126BD3F90E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1743980" y="4189793"/>
              <a:ext cx="1514688" cy="628738"/>
            </a:xfrm>
            <a:prstGeom prst="rect">
              <a:avLst/>
            </a:prstGeom>
          </p:spPr>
        </p:pic>
        <p:sp>
          <p:nvSpPr>
            <p:cNvPr id="14" name="TextBox 13">
              <a:extLst>
                <a:ext uri="{FF2B5EF4-FFF2-40B4-BE49-F238E27FC236}">
                  <a16:creationId xmlns:a16="http://schemas.microsoft.com/office/drawing/2014/main" id="{454FF1DD-87E7-A83F-B230-C665FBF7BCF4}"/>
                </a:ext>
              </a:extLst>
            </p:cNvPr>
            <p:cNvSpPr txBox="1"/>
            <p:nvPr/>
          </p:nvSpPr>
          <p:spPr>
            <a:xfrm rot="16200000">
              <a:off x="-1455047" y="4350273"/>
              <a:ext cx="1219200" cy="307777"/>
            </a:xfrm>
            <a:prstGeom prst="rect">
              <a:avLst/>
            </a:prstGeom>
            <a:noFill/>
          </p:spPr>
          <p:txBody>
            <a:bodyPr wrap="square" rtlCol="0">
              <a:spAutoFit/>
            </a:bodyPr>
            <a:lstStyle/>
            <a:p>
              <a:r>
                <a:rPr lang="en-US" sz="1400" b="1" dirty="0">
                  <a:solidFill>
                    <a:schemeClr val="bg1"/>
                  </a:solidFill>
                </a:rPr>
                <a:t>Conclusions</a:t>
              </a:r>
            </a:p>
          </p:txBody>
        </p:sp>
      </p:grpSp>
      <p:sp>
        <p:nvSpPr>
          <p:cNvPr id="33" name="Rectangle 32">
            <a:extLst>
              <a:ext uri="{FF2B5EF4-FFF2-40B4-BE49-F238E27FC236}">
                <a16:creationId xmlns:a16="http://schemas.microsoft.com/office/drawing/2014/main" id="{654A9DC5-9AD8-C862-756B-B4777294EE4C}"/>
              </a:ext>
            </a:extLst>
          </p:cNvPr>
          <p:cNvSpPr/>
          <p:nvPr/>
        </p:nvSpPr>
        <p:spPr>
          <a:xfrm>
            <a:off x="838200" y="5181600"/>
            <a:ext cx="10515600" cy="1604076"/>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600" dirty="0"/>
          </a:p>
        </p:txBody>
      </p:sp>
      <p:sp>
        <p:nvSpPr>
          <p:cNvPr id="24" name="Content Placeholder 2">
            <a:extLst>
              <a:ext uri="{FF2B5EF4-FFF2-40B4-BE49-F238E27FC236}">
                <a16:creationId xmlns:a16="http://schemas.microsoft.com/office/drawing/2014/main" id="{F3FE7B89-D90C-D3D0-C031-C9AE84CBF978}"/>
              </a:ext>
            </a:extLst>
          </p:cNvPr>
          <p:cNvSpPr txBox="1">
            <a:spLocks/>
          </p:cNvSpPr>
          <p:nvPr/>
        </p:nvSpPr>
        <p:spPr>
          <a:xfrm>
            <a:off x="838201" y="5158982"/>
            <a:ext cx="10515600" cy="165939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sz="1600" dirty="0">
                <a:solidFill>
                  <a:schemeClr val="bg1"/>
                </a:solidFill>
                <a:latin typeface="Segoe UI Variable Text Semiligh" pitchFamily="2" charset="0"/>
              </a:rPr>
              <a:t>pctdeathrate (Cancer death rate) has a strong positive correlation (0.63) with pctpubliccoveragealone (percentage of people with only public health insurance). This suggests that counties with higher public health insurance coverage alone might have higher cancer death rates.</a:t>
            </a:r>
          </a:p>
          <a:p>
            <a:r>
              <a:rPr lang="en-US" sz="1600" dirty="0">
                <a:solidFill>
                  <a:schemeClr val="bg1"/>
                </a:solidFill>
                <a:latin typeface="Segoe UI Variable Text Semiligh" pitchFamily="2" charset="0"/>
              </a:rPr>
              <a:t>pctdeathrate also has a moderate negative correlation with pctprivatecoverage (-0.22) and pctprivatecoveragealone (-0.43), indicating that higher private health insurance coverage might be associated with lower cancer death rates.</a:t>
            </a:r>
          </a:p>
          <a:p>
            <a:r>
              <a:rPr lang="en-US" sz="1600" b="0" i="0" dirty="0">
                <a:solidFill>
                  <a:schemeClr val="bg1"/>
                </a:solidFill>
                <a:effectLst/>
                <a:latin typeface="system-ui"/>
              </a:rPr>
              <a:t>The </a:t>
            </a:r>
            <a:r>
              <a:rPr lang="en-US" sz="1600" b="1" i="0" dirty="0">
                <a:solidFill>
                  <a:schemeClr val="bg1"/>
                </a:solidFill>
                <a:effectLst/>
                <a:latin typeface="system-ui"/>
              </a:rPr>
              <a:t>number of clinical trials per capita</a:t>
            </a:r>
            <a:r>
              <a:rPr lang="en-US" sz="1600" b="0" i="0" dirty="0">
                <a:solidFill>
                  <a:schemeClr val="bg1"/>
                </a:solidFill>
                <a:effectLst/>
                <a:latin typeface="system-ui"/>
              </a:rPr>
              <a:t> has a </a:t>
            </a:r>
            <a:r>
              <a:rPr lang="en-US" sz="1600" b="1" i="0" dirty="0">
                <a:solidFill>
                  <a:schemeClr val="bg1"/>
                </a:solidFill>
                <a:effectLst/>
                <a:latin typeface="system-ui"/>
              </a:rPr>
              <a:t>weak correlation</a:t>
            </a:r>
            <a:r>
              <a:rPr lang="en-US" sz="1600" b="0" i="0" dirty="0">
                <a:solidFill>
                  <a:schemeClr val="bg1"/>
                </a:solidFill>
                <a:effectLst/>
                <a:latin typeface="system-ui"/>
              </a:rPr>
              <a:t> with cancer statistics, suggesting that other factors may play a more significant role in influencing cancer outcomes.</a:t>
            </a:r>
            <a:endParaRPr lang="en-US" sz="1600" dirty="0">
              <a:solidFill>
                <a:schemeClr val="bg1"/>
              </a:solidFill>
              <a:latin typeface="Segoe UI Variable Text Semiligh" pitchFamily="2" charset="0"/>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15573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ED2C63-2211-55C1-84F2-7E0293531747}"/>
              </a:ext>
            </a:extLst>
          </p:cNvPr>
          <p:cNvSpPr>
            <a:spLocks noGrp="1"/>
          </p:cNvSpPr>
          <p:nvPr>
            <p:ph sz="half" idx="2"/>
          </p:nvPr>
        </p:nvSpPr>
        <p:spPr/>
        <p:txBody>
          <a:bodyPr>
            <a:normAutofit/>
          </a:bodyPr>
          <a:lstStyle/>
          <a:p>
            <a:pPr marL="0" indent="0">
              <a:lnSpc>
                <a:spcPct val="110000"/>
              </a:lnSpc>
              <a:spcBef>
                <a:spcPts val="0"/>
              </a:spcBef>
              <a:buNone/>
            </a:pPr>
            <a:r>
              <a:rPr lang="en-US" b="1" dirty="0"/>
              <a:t>Future Research Opportunities</a:t>
            </a:r>
          </a:p>
          <a:p>
            <a:pPr>
              <a:lnSpc>
                <a:spcPct val="110000"/>
              </a:lnSpc>
              <a:spcBef>
                <a:spcPts val="0"/>
              </a:spcBef>
            </a:pPr>
            <a:r>
              <a:rPr lang="en-US" b="1" dirty="0"/>
              <a:t>The strongest correlation to cancer outcomes was economic level</a:t>
            </a:r>
          </a:p>
          <a:p>
            <a:pPr>
              <a:lnSpc>
                <a:spcPct val="110000"/>
              </a:lnSpc>
              <a:spcBef>
                <a:spcPts val="0"/>
              </a:spcBef>
            </a:pPr>
            <a:r>
              <a:rPr lang="en-US" b="1" dirty="0"/>
              <a:t>Cross-Disease Comparisons</a:t>
            </a:r>
          </a:p>
          <a:p>
            <a:pPr>
              <a:lnSpc>
                <a:spcPct val="110000"/>
              </a:lnSpc>
              <a:spcBef>
                <a:spcPts val="0"/>
              </a:spcBef>
            </a:pPr>
            <a:r>
              <a:rPr lang="en-US" b="1" dirty="0"/>
              <a:t>Device-Level, Individualized Data</a:t>
            </a:r>
          </a:p>
          <a:p>
            <a:pPr>
              <a:lnSpc>
                <a:spcPct val="110000"/>
              </a:lnSpc>
              <a:spcBef>
                <a:spcPts val="0"/>
              </a:spcBef>
            </a:pPr>
            <a:endParaRPr lang="en-US" b="1" dirty="0"/>
          </a:p>
          <a:p>
            <a:pPr marL="0" indent="0">
              <a:lnSpc>
                <a:spcPct val="110000"/>
              </a:lnSpc>
              <a:spcBef>
                <a:spcPts val="0"/>
              </a:spcBef>
              <a:buNone/>
            </a:pPr>
            <a:r>
              <a:rPr lang="en-US" b="1" dirty="0"/>
              <a:t>Data Analysis</a:t>
            </a:r>
          </a:p>
          <a:p>
            <a:pPr>
              <a:lnSpc>
                <a:spcPct val="110000"/>
              </a:lnSpc>
              <a:spcBef>
                <a:spcPts val="0"/>
              </a:spcBef>
            </a:pPr>
            <a:r>
              <a:rPr lang="en-US" b="1" dirty="0"/>
              <a:t>Added Rigor</a:t>
            </a:r>
          </a:p>
          <a:p>
            <a:pPr>
              <a:lnSpc>
                <a:spcPct val="110000"/>
              </a:lnSpc>
              <a:spcBef>
                <a:spcPts val="0"/>
              </a:spcBef>
            </a:pPr>
            <a:r>
              <a:rPr lang="en-US" b="1" dirty="0"/>
              <a:t>Better Techniques to Make Predictions</a:t>
            </a:r>
          </a:p>
          <a:p>
            <a:pPr>
              <a:lnSpc>
                <a:spcPct val="110000"/>
              </a:lnSpc>
              <a:spcBef>
                <a:spcPts val="0"/>
              </a:spcBef>
            </a:pPr>
            <a:r>
              <a:rPr lang="en-US" b="1" dirty="0"/>
              <a:t>Data Stability (Old Dataset)</a:t>
            </a:r>
          </a:p>
          <a:p>
            <a:pPr>
              <a:lnSpc>
                <a:spcPct val="110000"/>
              </a:lnSpc>
              <a:spcBef>
                <a:spcPts val="0"/>
              </a:spcBef>
            </a:pPr>
            <a:endParaRPr lang="en-US" b="1" dirty="0"/>
          </a:p>
        </p:txBody>
      </p:sp>
      <p:sp>
        <p:nvSpPr>
          <p:cNvPr id="4" name="Title 3">
            <a:extLst>
              <a:ext uri="{FF2B5EF4-FFF2-40B4-BE49-F238E27FC236}">
                <a16:creationId xmlns:a16="http://schemas.microsoft.com/office/drawing/2014/main" id="{7AC82680-4C2B-5905-D3DC-2BEB1B284D3D}"/>
              </a:ext>
            </a:extLst>
          </p:cNvPr>
          <p:cNvSpPr>
            <a:spLocks noGrp="1"/>
          </p:cNvSpPr>
          <p:nvPr>
            <p:ph type="title"/>
          </p:nvPr>
        </p:nvSpPr>
        <p:spPr/>
        <p:txBody>
          <a:bodyPr/>
          <a:lstStyle/>
          <a:p>
            <a:r>
              <a:rPr lang="en-US" b="1" dirty="0">
                <a:solidFill>
                  <a:schemeClr val="tx1"/>
                </a:solidFill>
              </a:rPr>
              <a:t>Project Conclusions</a:t>
            </a:r>
          </a:p>
        </p:txBody>
      </p:sp>
      <p:pic>
        <p:nvPicPr>
          <p:cNvPr id="8" name="Picture 7" descr="A graph of a normal distribution&#10;&#10;Description automatically generated">
            <a:extLst>
              <a:ext uri="{FF2B5EF4-FFF2-40B4-BE49-F238E27FC236}">
                <a16:creationId xmlns:a16="http://schemas.microsoft.com/office/drawing/2014/main" id="{E439E3B8-22B9-2F0F-9C72-4B290648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600" y="1981200"/>
            <a:ext cx="5205700" cy="3557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tle 1">
            <a:extLst>
              <a:ext uri="{FF2B5EF4-FFF2-40B4-BE49-F238E27FC236}">
                <a16:creationId xmlns:a16="http://schemas.microsoft.com/office/drawing/2014/main" id="{9988C7E1-258E-D905-2183-99126622981D}"/>
              </a:ext>
            </a:extLst>
          </p:cNvPr>
          <p:cNvSpPr txBox="1">
            <a:spLocks/>
          </p:cNvSpPr>
          <p:nvPr/>
        </p:nvSpPr>
        <p:spPr>
          <a:xfrm>
            <a:off x="6324600" y="1825625"/>
            <a:ext cx="4989800" cy="1908175"/>
          </a:xfrm>
          <a:prstGeom prst="rect">
            <a:avLst/>
          </a:prstGeom>
          <a:solidFill>
            <a:srgbClr val="B07BD7">
              <a:alpha val="4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
        <p:nvSpPr>
          <p:cNvPr id="13" name="Title 1">
            <a:extLst>
              <a:ext uri="{FF2B5EF4-FFF2-40B4-BE49-F238E27FC236}">
                <a16:creationId xmlns:a16="http://schemas.microsoft.com/office/drawing/2014/main" id="{DE6A135E-2263-6FA1-3B3E-0338A827DC52}"/>
              </a:ext>
            </a:extLst>
          </p:cNvPr>
          <p:cNvSpPr txBox="1">
            <a:spLocks/>
          </p:cNvSpPr>
          <p:nvPr/>
        </p:nvSpPr>
        <p:spPr>
          <a:xfrm>
            <a:off x="6338600" y="3810000"/>
            <a:ext cx="4989800" cy="1908175"/>
          </a:xfrm>
          <a:prstGeom prst="rect">
            <a:avLst/>
          </a:prstGeom>
          <a:solidFill>
            <a:srgbClr val="B07BD7">
              <a:alpha val="4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Tree>
    <p:extLst>
      <p:ext uri="{BB962C8B-B14F-4D97-AF65-F5344CB8AC3E}">
        <p14:creationId xmlns:p14="http://schemas.microsoft.com/office/powerpoint/2010/main" val="18944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rot="19355113">
            <a:off x="-4636533" y="1147190"/>
            <a:ext cx="15686213" cy="1838519"/>
          </a:xfrm>
          <a:prstGeom prst="rect">
            <a:avLst/>
          </a:prstGeom>
          <a:solidFill>
            <a:srgbClr val="B07BD7">
              <a:alpha val="75000"/>
            </a:srgbClr>
          </a:solidFill>
        </p:spPr>
        <p:txBody>
          <a:bodyPr anchor="ctr">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Thank you.</a:t>
            </a:r>
            <a:endParaRPr lang="en-US" sz="3500" b="1" dirty="0"/>
          </a:p>
        </p:txBody>
      </p:sp>
    </p:spTree>
    <p:extLst>
      <p:ext uri="{BB962C8B-B14F-4D97-AF65-F5344CB8AC3E}">
        <p14:creationId xmlns:p14="http://schemas.microsoft.com/office/powerpoint/2010/main" val="28722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496824" y="2133600"/>
            <a:ext cx="11198352" cy="1838519"/>
          </a:xfrm>
          <a:prstGeom prst="rect">
            <a:avLst/>
          </a:prstGeom>
          <a:solidFill>
            <a:srgbClr val="B07BD7">
              <a:alpha val="75000"/>
            </a:srgbClr>
          </a:solidFill>
        </p:spPr>
        <p:txBody>
          <a:bodyPr anchor="ctr">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Questions, Comments… Concerns?</a:t>
            </a:r>
            <a:endParaRPr lang="en-US" sz="3500" b="1" dirty="0"/>
          </a:p>
        </p:txBody>
      </p:sp>
    </p:spTree>
    <p:extLst>
      <p:ext uri="{BB962C8B-B14F-4D97-AF65-F5344CB8AC3E}">
        <p14:creationId xmlns:p14="http://schemas.microsoft.com/office/powerpoint/2010/main" val="277271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47897-5E6B-9AF9-2D7E-B9474EB2AD8E}"/>
              </a:ext>
            </a:extLst>
          </p:cNvPr>
          <p:cNvSpPr>
            <a:spLocks noGrp="1"/>
          </p:cNvSpPr>
          <p:nvPr>
            <p:ph type="title"/>
          </p:nvPr>
        </p:nvSpPr>
        <p:spPr/>
        <p:txBody>
          <a:bodyPr/>
          <a:lstStyle/>
          <a:p>
            <a:r>
              <a:rPr lang="en-US" b="1" dirty="0">
                <a:solidFill>
                  <a:schemeClr val="tx1"/>
                </a:solidFill>
              </a:rPr>
              <a:t>Lab of Plotters</a:t>
            </a:r>
            <a:br>
              <a:rPr lang="en-US" b="1" dirty="0">
                <a:solidFill>
                  <a:schemeClr val="tx1"/>
                </a:solidFill>
              </a:rPr>
            </a:br>
            <a:r>
              <a:rPr lang="en-US" b="1" dirty="0">
                <a:solidFill>
                  <a:schemeClr val="tx1"/>
                </a:solidFill>
              </a:rPr>
              <a:t>Team 1</a:t>
            </a:r>
          </a:p>
        </p:txBody>
      </p:sp>
      <p:grpSp>
        <p:nvGrpSpPr>
          <p:cNvPr id="27" name="Group 26">
            <a:extLst>
              <a:ext uri="{FF2B5EF4-FFF2-40B4-BE49-F238E27FC236}">
                <a16:creationId xmlns:a16="http://schemas.microsoft.com/office/drawing/2014/main" id="{57E98C56-116C-04C6-51A7-F768F45DEE29}"/>
              </a:ext>
            </a:extLst>
          </p:cNvPr>
          <p:cNvGrpSpPr/>
          <p:nvPr/>
        </p:nvGrpSpPr>
        <p:grpSpPr>
          <a:xfrm>
            <a:off x="397680" y="762000"/>
            <a:ext cx="3696513" cy="1482744"/>
            <a:chOff x="397680" y="206642"/>
            <a:chExt cx="3696513" cy="1482744"/>
          </a:xfrm>
        </p:grpSpPr>
        <p:sp>
          <p:nvSpPr>
            <p:cNvPr id="5" name="TextBox 4">
              <a:extLst>
                <a:ext uri="{FF2B5EF4-FFF2-40B4-BE49-F238E27FC236}">
                  <a16:creationId xmlns:a16="http://schemas.microsoft.com/office/drawing/2014/main" id="{32F80EBA-3475-3CEC-1592-0B89ECCFBF6D}"/>
                </a:ext>
              </a:extLst>
            </p:cNvPr>
            <p:cNvSpPr txBox="1"/>
            <p:nvPr/>
          </p:nvSpPr>
          <p:spPr>
            <a:xfrm>
              <a:off x="1728128" y="206642"/>
              <a:ext cx="2366065" cy="1077218"/>
            </a:xfrm>
            <a:prstGeom prst="rect">
              <a:avLst/>
            </a:prstGeom>
            <a:solidFill>
              <a:srgbClr val="DDDDDD"/>
            </a:solidFill>
            <a:ln w="50800" cmpd="tri">
              <a:noFill/>
            </a:ln>
          </p:spPr>
          <p:txBody>
            <a:bodyPr wrap="square" rtlCol="0">
              <a:spAutoFit/>
            </a:bodyPr>
            <a:lstStyle/>
            <a:p>
              <a:r>
                <a:rPr lang="en-US" sz="1600" dirty="0">
                  <a:solidFill>
                    <a:schemeClr val="bg2"/>
                  </a:solidFill>
                </a:rPr>
                <a:t>Kala Sivasubramanian</a:t>
              </a:r>
            </a:p>
            <a:p>
              <a:r>
                <a:rPr lang="en-US" sz="1600" b="1" dirty="0">
                  <a:solidFill>
                    <a:schemeClr val="bg2"/>
                  </a:solidFill>
                </a:rPr>
                <a:t>Data Strategy Architect &amp; Insights Alchemist… and Project Lead</a:t>
              </a:r>
            </a:p>
          </p:txBody>
        </p:sp>
        <p:pic>
          <p:nvPicPr>
            <p:cNvPr id="19" name="Picture 18">
              <a:extLst>
                <a:ext uri="{FF2B5EF4-FFF2-40B4-BE49-F238E27FC236}">
                  <a16:creationId xmlns:a16="http://schemas.microsoft.com/office/drawing/2014/main" id="{E772EEC1-9F0A-00C4-E4FD-78F3B0E342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76" r="1776"/>
            <a:stretch/>
          </p:blipFill>
          <p:spPr>
            <a:xfrm>
              <a:off x="397680" y="317786"/>
              <a:ext cx="125836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grpSp>
        <p:nvGrpSpPr>
          <p:cNvPr id="26" name="Group 25">
            <a:extLst>
              <a:ext uri="{FF2B5EF4-FFF2-40B4-BE49-F238E27FC236}">
                <a16:creationId xmlns:a16="http://schemas.microsoft.com/office/drawing/2014/main" id="{38A2B3E3-879D-F452-4E4E-39CD493B8E7E}"/>
              </a:ext>
            </a:extLst>
          </p:cNvPr>
          <p:cNvGrpSpPr/>
          <p:nvPr/>
        </p:nvGrpSpPr>
        <p:grpSpPr>
          <a:xfrm>
            <a:off x="370540" y="4727513"/>
            <a:ext cx="4275065" cy="1542175"/>
            <a:chOff x="4307114" y="147210"/>
            <a:chExt cx="4275065" cy="1542175"/>
          </a:xfrm>
        </p:grpSpPr>
        <p:sp>
          <p:nvSpPr>
            <p:cNvPr id="10" name="TextBox 9">
              <a:extLst>
                <a:ext uri="{FF2B5EF4-FFF2-40B4-BE49-F238E27FC236}">
                  <a16:creationId xmlns:a16="http://schemas.microsoft.com/office/drawing/2014/main" id="{A8B6DC81-0F5F-8F3B-9245-501539766A55}"/>
                </a:ext>
              </a:extLst>
            </p:cNvPr>
            <p:cNvSpPr txBox="1"/>
            <p:nvPr/>
          </p:nvSpPr>
          <p:spPr>
            <a:xfrm>
              <a:off x="5716394" y="147210"/>
              <a:ext cx="2865785" cy="784830"/>
            </a:xfrm>
            <a:prstGeom prst="rect">
              <a:avLst/>
            </a:prstGeom>
            <a:solidFill>
              <a:srgbClr val="DDDDDD"/>
            </a:solidFill>
          </p:spPr>
          <p:txBody>
            <a:bodyPr wrap="square" rtlCol="0">
              <a:spAutoFit/>
            </a:bodyPr>
            <a:lstStyle/>
            <a:p>
              <a:r>
                <a:rPr lang="en-US" sz="1500" dirty="0">
                  <a:solidFill>
                    <a:schemeClr val="bg2"/>
                  </a:solidFill>
                </a:rPr>
                <a:t>Jonathan Schwartz</a:t>
              </a:r>
            </a:p>
            <a:p>
              <a:r>
                <a:rPr lang="en-US" sz="1500" b="1" dirty="0">
                  <a:solidFill>
                    <a:schemeClr val="bg2"/>
                  </a:solidFill>
                </a:rPr>
                <a:t>Empirical Data Scribe &amp; Narrative Weaver</a:t>
              </a:r>
            </a:p>
          </p:txBody>
        </p:sp>
        <p:pic>
          <p:nvPicPr>
            <p:cNvPr id="18" name="Picture 17">
              <a:extLst>
                <a:ext uri="{FF2B5EF4-FFF2-40B4-BE49-F238E27FC236}">
                  <a16:creationId xmlns:a16="http://schemas.microsoft.com/office/drawing/2014/main" id="{6EC33C41-D36A-43C1-0CD0-B3CF2E3C8FEC}"/>
                </a:ext>
              </a:extLst>
            </p:cNvPr>
            <p:cNvPicPr>
              <a:picLocks/>
            </p:cNvPicPr>
            <p:nvPr/>
          </p:nvPicPr>
          <p:blipFill rotWithShape="1">
            <a:blip r:embed="rId4">
              <a:extLst>
                <a:ext uri="{28A0092B-C50C-407E-A947-70E740481C1C}">
                  <a14:useLocalDpi xmlns:a14="http://schemas.microsoft.com/office/drawing/2010/main" val="0"/>
                </a:ext>
              </a:extLst>
            </a:blip>
            <a:srcRect l="651" t="-1" r="651" b="13887"/>
            <a:stretch/>
          </p:blipFill>
          <p:spPr>
            <a:xfrm>
              <a:off x="4307114" y="317785"/>
              <a:ext cx="1409279"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sp>
        <p:nvSpPr>
          <p:cNvPr id="13" name="TextBox 12">
            <a:extLst>
              <a:ext uri="{FF2B5EF4-FFF2-40B4-BE49-F238E27FC236}">
                <a16:creationId xmlns:a16="http://schemas.microsoft.com/office/drawing/2014/main" id="{BAA93512-E816-C8A4-D4A1-1C0349B8773D}"/>
              </a:ext>
            </a:extLst>
          </p:cNvPr>
          <p:cNvSpPr txBox="1"/>
          <p:nvPr/>
        </p:nvSpPr>
        <p:spPr>
          <a:xfrm>
            <a:off x="1806959" y="2760065"/>
            <a:ext cx="2208405" cy="1077218"/>
          </a:xfrm>
          <a:prstGeom prst="rect">
            <a:avLst/>
          </a:prstGeom>
          <a:solidFill>
            <a:srgbClr val="DDDDDD"/>
          </a:solidFill>
        </p:spPr>
        <p:txBody>
          <a:bodyPr wrap="square" rtlCol="0">
            <a:spAutoFit/>
          </a:bodyPr>
          <a:lstStyle/>
          <a:p>
            <a:r>
              <a:rPr lang="en-US" sz="1600" dirty="0">
                <a:solidFill>
                  <a:schemeClr val="bg2"/>
                </a:solidFill>
              </a:rPr>
              <a:t>Jordan Kesner</a:t>
            </a:r>
          </a:p>
          <a:p>
            <a:r>
              <a:rPr lang="en-US" sz="1600" b="1" dirty="0">
                <a:solidFill>
                  <a:schemeClr val="bg2"/>
                </a:solidFill>
              </a:rPr>
              <a:t>Metric Harmonization Engineer &amp; Data Sculptor</a:t>
            </a:r>
          </a:p>
        </p:txBody>
      </p:sp>
      <p:pic>
        <p:nvPicPr>
          <p:cNvPr id="20" name="Picture 19">
            <a:extLst>
              <a:ext uri="{FF2B5EF4-FFF2-40B4-BE49-F238E27FC236}">
                <a16:creationId xmlns:a16="http://schemas.microsoft.com/office/drawing/2014/main" id="{F8F144F0-29A6-FCC8-6032-B1FC670E8404}"/>
              </a:ext>
            </a:extLst>
          </p:cNvPr>
          <p:cNvPicPr>
            <a:picLocks/>
          </p:cNvPicPr>
          <p:nvPr/>
        </p:nvPicPr>
        <p:blipFill rotWithShape="1">
          <a:blip r:embed="rId5" cstate="print">
            <a:extLst>
              <a:ext uri="{28A0092B-C50C-407E-A947-70E740481C1C}">
                <a14:useLocalDpi xmlns:a14="http://schemas.microsoft.com/office/drawing/2010/main" val="0"/>
              </a:ext>
            </a:extLst>
          </a:blip>
          <a:srcRect l="4000" r="4000" b="11827"/>
          <a:stretch/>
        </p:blipFill>
        <p:spPr>
          <a:xfrm>
            <a:off x="397680" y="2863267"/>
            <a:ext cx="1261872" cy="1251533"/>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nvGrpSpPr>
          <p:cNvPr id="31" name="Group 30">
            <a:extLst>
              <a:ext uri="{FF2B5EF4-FFF2-40B4-BE49-F238E27FC236}">
                <a16:creationId xmlns:a16="http://schemas.microsoft.com/office/drawing/2014/main" id="{82A3C8C0-16B3-95D4-37B5-2685BE38D9F5}"/>
              </a:ext>
            </a:extLst>
          </p:cNvPr>
          <p:cNvGrpSpPr/>
          <p:nvPr/>
        </p:nvGrpSpPr>
        <p:grpSpPr>
          <a:xfrm>
            <a:off x="4346019" y="4750186"/>
            <a:ext cx="3234830" cy="1511511"/>
            <a:chOff x="279592" y="4276578"/>
            <a:chExt cx="3234830" cy="1511511"/>
          </a:xfrm>
        </p:grpSpPr>
        <p:sp>
          <p:nvSpPr>
            <p:cNvPr id="15" name="TextBox 14">
              <a:extLst>
                <a:ext uri="{FF2B5EF4-FFF2-40B4-BE49-F238E27FC236}">
                  <a16:creationId xmlns:a16="http://schemas.microsoft.com/office/drawing/2014/main" id="{5F9D1A84-0679-5ADF-AB5E-62103ADD1292}"/>
                </a:ext>
              </a:extLst>
            </p:cNvPr>
            <p:cNvSpPr txBox="1"/>
            <p:nvPr/>
          </p:nvSpPr>
          <p:spPr>
            <a:xfrm>
              <a:off x="1678388" y="4276578"/>
              <a:ext cx="1836034" cy="1323439"/>
            </a:xfrm>
            <a:prstGeom prst="rect">
              <a:avLst/>
            </a:prstGeom>
            <a:solidFill>
              <a:srgbClr val="DDDDDD"/>
            </a:solidFill>
          </p:spPr>
          <p:txBody>
            <a:bodyPr wrap="square" rtlCol="0">
              <a:spAutoFit/>
            </a:bodyPr>
            <a:lstStyle/>
            <a:p>
              <a:r>
                <a:rPr lang="en-US" sz="1600" dirty="0">
                  <a:solidFill>
                    <a:schemeClr val="bg2"/>
                  </a:solidFill>
                </a:rPr>
                <a:t>Frederik Tylim</a:t>
              </a:r>
            </a:p>
            <a:p>
              <a:r>
                <a:rPr lang="en-US" sz="1600" b="1" dirty="0">
                  <a:solidFill>
                    <a:schemeClr val="bg2"/>
                  </a:solidFill>
                </a:rPr>
                <a:t>Holistic Information Synthesis Illuminator</a:t>
              </a:r>
            </a:p>
          </p:txBody>
        </p:sp>
        <p:pic>
          <p:nvPicPr>
            <p:cNvPr id="21" name="Picture 20">
              <a:extLst>
                <a:ext uri="{FF2B5EF4-FFF2-40B4-BE49-F238E27FC236}">
                  <a16:creationId xmlns:a16="http://schemas.microsoft.com/office/drawing/2014/main" id="{6280D585-895C-1CA7-FCED-710BEC796651}"/>
                </a:ext>
              </a:extLst>
            </p:cNvPr>
            <p:cNvPicPr>
              <a:picLocks/>
            </p:cNvPicPr>
            <p:nvPr/>
          </p:nvPicPr>
          <p:blipFill rotWithShape="1">
            <a:blip r:embed="rId6" cstate="print">
              <a:extLst>
                <a:ext uri="{28A0092B-C50C-407E-A947-70E740481C1C}">
                  <a14:useLocalDpi xmlns:a14="http://schemas.microsoft.com/office/drawing/2010/main" val="0"/>
                </a:ext>
              </a:extLst>
            </a:blip>
            <a:srcRect l="4000" r="4000"/>
            <a:stretch/>
          </p:blipFill>
          <p:spPr>
            <a:xfrm>
              <a:off x="279592" y="4416489"/>
              <a:ext cx="126187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grpSp>
        <p:nvGrpSpPr>
          <p:cNvPr id="29" name="Group 28">
            <a:extLst>
              <a:ext uri="{FF2B5EF4-FFF2-40B4-BE49-F238E27FC236}">
                <a16:creationId xmlns:a16="http://schemas.microsoft.com/office/drawing/2014/main" id="{1A6B895C-E6C2-63B5-21E9-FC88CEF59258}"/>
              </a:ext>
            </a:extLst>
          </p:cNvPr>
          <p:cNvGrpSpPr/>
          <p:nvPr/>
        </p:nvGrpSpPr>
        <p:grpSpPr>
          <a:xfrm>
            <a:off x="4346019" y="762000"/>
            <a:ext cx="4264581" cy="1609510"/>
            <a:chOff x="4214479" y="2207349"/>
            <a:chExt cx="4264581" cy="1609510"/>
          </a:xfrm>
        </p:grpSpPr>
        <p:sp>
          <p:nvSpPr>
            <p:cNvPr id="14" name="TextBox 13">
              <a:extLst>
                <a:ext uri="{FF2B5EF4-FFF2-40B4-BE49-F238E27FC236}">
                  <a16:creationId xmlns:a16="http://schemas.microsoft.com/office/drawing/2014/main" id="{E8DC4DFD-2F0F-6365-EEA7-A27C1BAE179C}"/>
                </a:ext>
              </a:extLst>
            </p:cNvPr>
            <p:cNvSpPr txBox="1"/>
            <p:nvPr/>
          </p:nvSpPr>
          <p:spPr>
            <a:xfrm>
              <a:off x="5613275" y="2207349"/>
              <a:ext cx="2865785" cy="830997"/>
            </a:xfrm>
            <a:prstGeom prst="rect">
              <a:avLst/>
            </a:prstGeom>
            <a:noFill/>
          </p:spPr>
          <p:txBody>
            <a:bodyPr wrap="square" rtlCol="0">
              <a:spAutoFit/>
            </a:bodyPr>
            <a:lstStyle/>
            <a:p>
              <a:r>
                <a:rPr lang="en-US" sz="1600" dirty="0">
                  <a:solidFill>
                    <a:schemeClr val="bg2"/>
                  </a:solidFill>
                </a:rPr>
                <a:t>Albert Hernandez</a:t>
              </a:r>
            </a:p>
            <a:p>
              <a:r>
                <a:rPr lang="en-US" sz="1600" b="1" dirty="0">
                  <a:solidFill>
                    <a:schemeClr val="bg2"/>
                  </a:solidFill>
                </a:rPr>
                <a:t>Data Ecosystem Innovator</a:t>
              </a:r>
            </a:p>
            <a:p>
              <a:r>
                <a:rPr lang="en-US" sz="1600" b="1" dirty="0">
                  <a:solidFill>
                    <a:schemeClr val="bg2"/>
                  </a:solidFill>
                </a:rPr>
                <a:t>&amp; Analytics Luminary</a:t>
              </a:r>
            </a:p>
          </p:txBody>
        </p:sp>
        <p:pic>
          <p:nvPicPr>
            <p:cNvPr id="22" name="Picture 21">
              <a:extLst>
                <a:ext uri="{FF2B5EF4-FFF2-40B4-BE49-F238E27FC236}">
                  <a16:creationId xmlns:a16="http://schemas.microsoft.com/office/drawing/2014/main" id="{AE5CE917-8395-5E5B-2359-01A6F42BDBEC}"/>
                </a:ext>
              </a:extLst>
            </p:cNvPr>
            <p:cNvPicPr>
              <a:picLocks/>
            </p:cNvPicPr>
            <p:nvPr/>
          </p:nvPicPr>
          <p:blipFill rotWithShape="1">
            <a:blip r:embed="rId7" cstate="print">
              <a:extLst>
                <a:ext uri="{28A0092B-C50C-407E-A947-70E740481C1C}">
                  <a14:useLocalDpi xmlns:a14="http://schemas.microsoft.com/office/drawing/2010/main" val="0"/>
                </a:ext>
              </a:extLst>
            </a:blip>
            <a:srcRect t="11202" b="11202"/>
            <a:stretch/>
          </p:blipFill>
          <p:spPr>
            <a:xfrm>
              <a:off x="4214479" y="2372107"/>
              <a:ext cx="1261872" cy="1444752"/>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pic>
        <p:nvPicPr>
          <p:cNvPr id="8" name="Picture 7">
            <a:extLst>
              <a:ext uri="{FF2B5EF4-FFF2-40B4-BE49-F238E27FC236}">
                <a16:creationId xmlns:a16="http://schemas.microsoft.com/office/drawing/2014/main" id="{9AE1DF46-766D-8CAD-F744-AE47C8FC1D97}"/>
              </a:ext>
            </a:extLst>
          </p:cNvPr>
          <p:cNvPicPr>
            <a:picLocks noChangeAspect="1"/>
          </p:cNvPicPr>
          <p:nvPr/>
        </p:nvPicPr>
        <p:blipFill rotWithShape="1">
          <a:blip r:embed="rId8"/>
          <a:srcRect r="20147"/>
          <a:stretch/>
        </p:blipFill>
        <p:spPr>
          <a:xfrm>
            <a:off x="8386522" y="2143746"/>
            <a:ext cx="3652179" cy="4277849"/>
          </a:xfrm>
          <a:prstGeom prst="rect">
            <a:avLst/>
          </a:prstGeom>
        </p:spPr>
      </p:pic>
      <p:grpSp>
        <p:nvGrpSpPr>
          <p:cNvPr id="30" name="Group 29">
            <a:extLst>
              <a:ext uri="{FF2B5EF4-FFF2-40B4-BE49-F238E27FC236}">
                <a16:creationId xmlns:a16="http://schemas.microsoft.com/office/drawing/2014/main" id="{33D12A05-18C1-4F28-F9F5-5EE853ACE9E6}"/>
              </a:ext>
            </a:extLst>
          </p:cNvPr>
          <p:cNvGrpSpPr/>
          <p:nvPr/>
        </p:nvGrpSpPr>
        <p:grpSpPr>
          <a:xfrm>
            <a:off x="4346019" y="2746135"/>
            <a:ext cx="4489796" cy="1536536"/>
            <a:chOff x="4172888" y="4261492"/>
            <a:chExt cx="4489796" cy="1536536"/>
          </a:xfrm>
        </p:grpSpPr>
        <p:sp>
          <p:nvSpPr>
            <p:cNvPr id="16" name="TextBox 15">
              <a:extLst>
                <a:ext uri="{FF2B5EF4-FFF2-40B4-BE49-F238E27FC236}">
                  <a16:creationId xmlns:a16="http://schemas.microsoft.com/office/drawing/2014/main" id="{13D73E15-FA2D-E997-6C0B-E5C752DA9862}"/>
                </a:ext>
              </a:extLst>
            </p:cNvPr>
            <p:cNvSpPr txBox="1"/>
            <p:nvPr/>
          </p:nvSpPr>
          <p:spPr>
            <a:xfrm>
              <a:off x="5571684" y="4261492"/>
              <a:ext cx="3091000" cy="830997"/>
            </a:xfrm>
            <a:prstGeom prst="rect">
              <a:avLst/>
            </a:prstGeom>
            <a:noFill/>
          </p:spPr>
          <p:txBody>
            <a:bodyPr wrap="square" rtlCol="0">
              <a:spAutoFit/>
            </a:bodyPr>
            <a:lstStyle/>
            <a:p>
              <a:r>
                <a:rPr lang="en-US" sz="1600" dirty="0">
                  <a:solidFill>
                    <a:schemeClr val="bg2"/>
                  </a:solidFill>
                </a:rPr>
                <a:t>Yifei Li</a:t>
              </a:r>
            </a:p>
            <a:p>
              <a:r>
                <a:rPr lang="en-US" sz="1600" b="1" dirty="0">
                  <a:solidFill>
                    <a:schemeClr val="bg2"/>
                  </a:solidFill>
                </a:rPr>
                <a:t>Big Data Illuminator &amp; Synergistic Metrics Curator</a:t>
              </a:r>
            </a:p>
          </p:txBody>
        </p:sp>
        <p:pic>
          <p:nvPicPr>
            <p:cNvPr id="23" name="Picture 22">
              <a:extLst>
                <a:ext uri="{FF2B5EF4-FFF2-40B4-BE49-F238E27FC236}">
                  <a16:creationId xmlns:a16="http://schemas.microsoft.com/office/drawing/2014/main" id="{7F497648-974F-A996-B37F-43051EAAF336}"/>
                </a:ext>
              </a:extLst>
            </p:cNvPr>
            <p:cNvPicPr>
              <a:picLocks/>
            </p:cNvPicPr>
            <p:nvPr/>
          </p:nvPicPr>
          <p:blipFill rotWithShape="1">
            <a:blip r:embed="rId9" cstate="print">
              <a:extLst>
                <a:ext uri="{28A0092B-C50C-407E-A947-70E740481C1C}">
                  <a14:useLocalDpi xmlns:a14="http://schemas.microsoft.com/office/drawing/2010/main" val="0"/>
                </a:ext>
              </a:extLst>
            </a:blip>
            <a:srcRect t="9261" b="9261"/>
            <a:stretch/>
          </p:blipFill>
          <p:spPr>
            <a:xfrm>
              <a:off x="4172888" y="4426428"/>
              <a:ext cx="126187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sp>
        <p:nvSpPr>
          <p:cNvPr id="9" name="Title 1">
            <a:extLst>
              <a:ext uri="{FF2B5EF4-FFF2-40B4-BE49-F238E27FC236}">
                <a16:creationId xmlns:a16="http://schemas.microsoft.com/office/drawing/2014/main" id="{BDB01751-D475-9310-621C-135F2DE19EAA}"/>
              </a:ext>
            </a:extLst>
          </p:cNvPr>
          <p:cNvSpPr txBox="1">
            <a:spLocks/>
          </p:cNvSpPr>
          <p:nvPr/>
        </p:nvSpPr>
        <p:spPr>
          <a:xfrm>
            <a:off x="8343204" y="2143747"/>
            <a:ext cx="3700223" cy="4277848"/>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
        <p:nvSpPr>
          <p:cNvPr id="4" name="TextBox 3">
            <a:extLst>
              <a:ext uri="{FF2B5EF4-FFF2-40B4-BE49-F238E27FC236}">
                <a16:creationId xmlns:a16="http://schemas.microsoft.com/office/drawing/2014/main" id="{26DA9883-4BA5-CF96-1758-2D614E913B6C}"/>
              </a:ext>
            </a:extLst>
          </p:cNvPr>
          <p:cNvSpPr txBox="1"/>
          <p:nvPr/>
        </p:nvSpPr>
        <p:spPr>
          <a:xfrm>
            <a:off x="8376578" y="2241065"/>
            <a:ext cx="3657600" cy="1169551"/>
          </a:xfrm>
          <a:prstGeom prst="rect">
            <a:avLst/>
          </a:prstGeom>
          <a:noFill/>
        </p:spPr>
        <p:txBody>
          <a:bodyPr wrap="square" rtlCol="0">
            <a:spAutoFit/>
          </a:bodyPr>
          <a:lstStyle/>
          <a:p>
            <a:pPr algn="ctr"/>
            <a:r>
              <a:rPr lang="en-US" sz="3400" b="1" dirty="0"/>
              <a:t>The Team</a:t>
            </a:r>
          </a:p>
          <a:p>
            <a:pPr algn="ctr"/>
            <a:endParaRPr lang="en-US" dirty="0"/>
          </a:p>
          <a:p>
            <a:pPr algn="ctr"/>
            <a:endParaRPr lang="en-US" dirty="0"/>
          </a:p>
        </p:txBody>
      </p:sp>
    </p:spTree>
    <p:extLst>
      <p:ext uri="{BB962C8B-B14F-4D97-AF65-F5344CB8AC3E}">
        <p14:creationId xmlns:p14="http://schemas.microsoft.com/office/powerpoint/2010/main" val="53761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tx1"/>
                </a:solidFill>
              </a:rPr>
              <a:t>The Question</a:t>
            </a:r>
          </a:p>
        </p:txBody>
      </p:sp>
      <p:sp>
        <p:nvSpPr>
          <p:cNvPr id="3" name="Picture Placeholder 2" descr="An empty placeholder to add an image. Click on the placeholder and select the image that you wish to add"/>
          <p:cNvSpPr>
            <a:spLocks noGrp="1"/>
          </p:cNvSpPr>
          <p:nvPr>
            <p:ph type="pic" idx="1"/>
          </p:nvPr>
        </p:nvSpPr>
        <p:spPr/>
        <p:txBody>
          <a:bodyPr>
            <a:normAutofit fontScale="92500" lnSpcReduction="10000"/>
          </a:bodyPr>
          <a:lstStyle/>
          <a:p>
            <a:pPr algn="l"/>
            <a:r>
              <a:rPr lang="en-US" b="1" dirty="0"/>
              <a:t>How are cancer incidences – diagnosis and mortality from the disease - related to demographic and socioeconomic factors?</a:t>
            </a:r>
          </a:p>
          <a:p>
            <a:pPr algn="l"/>
            <a:endParaRPr lang="en-US" dirty="0"/>
          </a:p>
          <a:p>
            <a:pPr marL="457200" indent="-457200" algn="l">
              <a:lnSpc>
                <a:spcPct val="110000"/>
              </a:lnSpc>
              <a:spcBef>
                <a:spcPts val="0"/>
              </a:spcBef>
              <a:buFont typeface="Arial" panose="020B0604020202020204" pitchFamily="34" charset="0"/>
              <a:buChar char="•"/>
            </a:pPr>
            <a:r>
              <a:rPr lang="en-US" dirty="0"/>
              <a:t>Race</a:t>
            </a:r>
          </a:p>
          <a:p>
            <a:pPr marL="457200" indent="-457200" algn="l">
              <a:lnSpc>
                <a:spcPct val="110000"/>
              </a:lnSpc>
              <a:spcBef>
                <a:spcPts val="0"/>
              </a:spcBef>
              <a:buFont typeface="Arial" panose="020B0604020202020204" pitchFamily="34" charset="0"/>
              <a:buChar char="•"/>
            </a:pPr>
            <a:r>
              <a:rPr lang="en-US" dirty="0"/>
              <a:t>Age</a:t>
            </a:r>
          </a:p>
          <a:p>
            <a:pPr marL="457200" indent="-457200" algn="l">
              <a:lnSpc>
                <a:spcPct val="110000"/>
              </a:lnSpc>
              <a:spcBef>
                <a:spcPts val="0"/>
              </a:spcBef>
              <a:buFont typeface="Arial" panose="020B0604020202020204" pitchFamily="34" charset="0"/>
              <a:buChar char="•"/>
            </a:pPr>
            <a:r>
              <a:rPr lang="en-US" dirty="0"/>
              <a:t>Education Level</a:t>
            </a:r>
          </a:p>
          <a:p>
            <a:pPr marL="457200" indent="-457200" algn="l">
              <a:lnSpc>
                <a:spcPct val="110000"/>
              </a:lnSpc>
              <a:spcBef>
                <a:spcPts val="0"/>
              </a:spcBef>
              <a:buFont typeface="Arial" panose="020B0604020202020204" pitchFamily="34" charset="0"/>
              <a:buChar char="•"/>
            </a:pPr>
            <a:r>
              <a:rPr lang="en-US" dirty="0"/>
              <a:t>Income Level</a:t>
            </a:r>
          </a:p>
          <a:p>
            <a:pPr marL="457200" indent="-457200" algn="l">
              <a:lnSpc>
                <a:spcPct val="110000"/>
              </a:lnSpc>
              <a:spcBef>
                <a:spcPts val="0"/>
              </a:spcBef>
              <a:buFont typeface="Arial" panose="020B0604020202020204" pitchFamily="34" charset="0"/>
              <a:buChar char="•"/>
            </a:pPr>
            <a:r>
              <a:rPr lang="en-US" dirty="0"/>
              <a:t>Insurance Coverage</a:t>
            </a:r>
          </a:p>
          <a:p>
            <a:pPr marL="457200" indent="-457200" algn="l">
              <a:lnSpc>
                <a:spcPct val="110000"/>
              </a:lnSpc>
              <a:spcBef>
                <a:spcPts val="0"/>
              </a:spcBef>
              <a:buFont typeface="Arial" panose="020B0604020202020204" pitchFamily="34" charset="0"/>
              <a:buChar char="•"/>
            </a:pPr>
            <a:r>
              <a:rPr lang="en-US" dirty="0"/>
              <a:t>Clinical Trials per Capita</a:t>
            </a:r>
          </a:p>
          <a:p>
            <a:pPr algn="l"/>
            <a:endParaRPr lang="en-US" dirty="0"/>
          </a:p>
          <a:p>
            <a:pPr algn="l"/>
            <a:endParaRPr lang="en-US" dirty="0"/>
          </a:p>
        </p:txBody>
      </p:sp>
      <p:pic>
        <p:nvPicPr>
          <p:cNvPr id="5" name="Picture 4">
            <a:extLst>
              <a:ext uri="{FF2B5EF4-FFF2-40B4-BE49-F238E27FC236}">
                <a16:creationId xmlns:a16="http://schemas.microsoft.com/office/drawing/2014/main" id="{02D15A81-9D94-8862-2370-B92D8A93B762}"/>
              </a:ext>
            </a:extLst>
          </p:cNvPr>
          <p:cNvPicPr>
            <a:picLocks noChangeAspect="1"/>
          </p:cNvPicPr>
          <p:nvPr/>
        </p:nvPicPr>
        <p:blipFill rotWithShape="1">
          <a:blip r:embed="rId2"/>
          <a:srcRect l="33971" t="46817" r="32779" b="14990"/>
          <a:stretch/>
        </p:blipFill>
        <p:spPr>
          <a:xfrm>
            <a:off x="7922388" y="3581400"/>
            <a:ext cx="3652178" cy="2362200"/>
          </a:xfrm>
          <a:prstGeom prst="rect">
            <a:avLst/>
          </a:prstGeom>
        </p:spPr>
      </p:pic>
      <p:sp>
        <p:nvSpPr>
          <p:cNvPr id="6" name="Title 1">
            <a:extLst>
              <a:ext uri="{FF2B5EF4-FFF2-40B4-BE49-F238E27FC236}">
                <a16:creationId xmlns:a16="http://schemas.microsoft.com/office/drawing/2014/main" id="{D04856DD-CD32-32BA-194C-B6B744BDAA34}"/>
              </a:ext>
            </a:extLst>
          </p:cNvPr>
          <p:cNvSpPr txBox="1">
            <a:spLocks/>
          </p:cNvSpPr>
          <p:nvPr/>
        </p:nvSpPr>
        <p:spPr>
          <a:xfrm>
            <a:off x="7935088" y="3581400"/>
            <a:ext cx="3700223" cy="2362200"/>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36D23-839B-F15C-CE56-C014EA079F5C}"/>
              </a:ext>
            </a:extLst>
          </p:cNvPr>
          <p:cNvSpPr>
            <a:spLocks noGrp="1"/>
          </p:cNvSpPr>
          <p:nvPr>
            <p:ph type="body" idx="1"/>
          </p:nvPr>
        </p:nvSpPr>
        <p:spPr/>
        <p:txBody>
          <a:bodyPr/>
          <a:lstStyle/>
          <a:p>
            <a:r>
              <a:rPr lang="en-US" dirty="0"/>
              <a:t>Overview of the data collection, cleanup and exploration processes…</a:t>
            </a:r>
          </a:p>
        </p:txBody>
      </p:sp>
      <p:sp>
        <p:nvSpPr>
          <p:cNvPr id="3" name="Content Placeholder 2">
            <a:extLst>
              <a:ext uri="{FF2B5EF4-FFF2-40B4-BE49-F238E27FC236}">
                <a16:creationId xmlns:a16="http://schemas.microsoft.com/office/drawing/2014/main" id="{22B3187B-6556-6029-41D2-0390C0893A07}"/>
              </a:ext>
            </a:extLst>
          </p:cNvPr>
          <p:cNvSpPr>
            <a:spLocks noGrp="1"/>
          </p:cNvSpPr>
          <p:nvPr>
            <p:ph sz="half" idx="2"/>
          </p:nvPr>
        </p:nvSpPr>
        <p:spPr/>
        <p:txBody>
          <a:bodyPr>
            <a:normAutofit fontScale="85000" lnSpcReduction="10000"/>
          </a:bodyPr>
          <a:lstStyle/>
          <a:p>
            <a:pPr marL="0" indent="0">
              <a:buNone/>
            </a:pPr>
            <a:r>
              <a:rPr lang="en-US" dirty="0"/>
              <a:t>This project performs an exploratory data analysis on a Kaggle dataset that includes an abundant set of socioeconomic and demographic factors across all US States.  The analysis examines how these factors influence health outcomes.</a:t>
            </a:r>
          </a:p>
          <a:p>
            <a:pPr marL="0" indent="0">
              <a:buNone/>
            </a:pPr>
            <a:r>
              <a:rPr lang="en-US" dirty="0">
                <a:effectLst/>
                <a:latin typeface="Segoe UI" panose="020B0502040204020203" pitchFamily="34" charset="0"/>
                <a:hlinkClick r:id="rId3"/>
              </a:rPr>
              <a:t>Health Outcomes and Socioeconomic Factors (kaggle.com)</a:t>
            </a:r>
            <a:endParaRPr lang="en-US" dirty="0">
              <a:effectLst/>
              <a:latin typeface="Segoe UI" panose="020B0502040204020203" pitchFamily="34" charset="0"/>
            </a:endParaRPr>
          </a:p>
          <a:p>
            <a:pPr marL="0" indent="0">
              <a:buNone/>
            </a:pPr>
            <a:endParaRPr lang="en-US" dirty="0"/>
          </a:p>
          <a:p>
            <a:pPr marL="0" indent="0">
              <a:lnSpc>
                <a:spcPct val="120000"/>
              </a:lnSpc>
              <a:spcBef>
                <a:spcPts val="0"/>
              </a:spcBef>
            </a:pPr>
            <a:r>
              <a:rPr lang="en-US" dirty="0"/>
              <a:t>Data Cleanup</a:t>
            </a:r>
          </a:p>
          <a:p>
            <a:pPr marL="0" indent="0">
              <a:lnSpc>
                <a:spcPct val="120000"/>
              </a:lnSpc>
              <a:spcBef>
                <a:spcPts val="0"/>
              </a:spcBef>
            </a:pPr>
            <a:r>
              <a:rPr lang="en-US" dirty="0"/>
              <a:t>Combining Datasets (StateRanks, Average Household Size, Insurance and Clinical Trial Data)</a:t>
            </a:r>
          </a:p>
          <a:p>
            <a:pPr marL="0" indent="0">
              <a:lnSpc>
                <a:spcPct val="120000"/>
              </a:lnSpc>
              <a:spcBef>
                <a:spcPts val="0"/>
              </a:spcBef>
            </a:pPr>
            <a:r>
              <a:rPr lang="en-US" dirty="0"/>
              <a:t>Dropping Rows with Null Values</a:t>
            </a:r>
          </a:p>
          <a:p>
            <a:pPr marL="0" indent="0">
              <a:lnSpc>
                <a:spcPct val="120000"/>
              </a:lnSpc>
              <a:spcBef>
                <a:spcPts val="0"/>
              </a:spcBef>
            </a:pPr>
            <a:r>
              <a:rPr lang="en-US" dirty="0"/>
              <a:t>Developing Correlations, Scatter Plots</a:t>
            </a:r>
          </a:p>
        </p:txBody>
      </p:sp>
      <p:sp>
        <p:nvSpPr>
          <p:cNvPr id="4" name="Text Placeholder 3">
            <a:extLst>
              <a:ext uri="{FF2B5EF4-FFF2-40B4-BE49-F238E27FC236}">
                <a16:creationId xmlns:a16="http://schemas.microsoft.com/office/drawing/2014/main" id="{68D2CD45-3940-FAED-313E-4D54910F1427}"/>
              </a:ext>
            </a:extLst>
          </p:cNvPr>
          <p:cNvSpPr>
            <a:spLocks noGrp="1"/>
          </p:cNvSpPr>
          <p:nvPr>
            <p:ph type="body" sz="quarter" idx="3"/>
          </p:nvPr>
        </p:nvSpPr>
        <p:spPr/>
        <p:txBody>
          <a:bodyPr/>
          <a:lstStyle/>
          <a:p>
            <a:r>
              <a:rPr lang="en-US" dirty="0"/>
              <a:t>The approach our team took to achieve project goals…</a:t>
            </a:r>
          </a:p>
        </p:txBody>
      </p:sp>
      <p:sp>
        <p:nvSpPr>
          <p:cNvPr id="5" name="Content Placeholder 4">
            <a:extLst>
              <a:ext uri="{FF2B5EF4-FFF2-40B4-BE49-F238E27FC236}">
                <a16:creationId xmlns:a16="http://schemas.microsoft.com/office/drawing/2014/main" id="{A518B134-2BB5-6393-3BDB-91295D1A5DB2}"/>
              </a:ext>
            </a:extLst>
          </p:cNvPr>
          <p:cNvSpPr>
            <a:spLocks noGrp="1"/>
          </p:cNvSpPr>
          <p:nvPr>
            <p:ph sz="quarter" idx="4"/>
          </p:nvPr>
        </p:nvSpPr>
        <p:spPr/>
        <p:txBody>
          <a:bodyPr>
            <a:normAutofit fontScale="85000" lnSpcReduction="10000"/>
          </a:bodyPr>
          <a:lstStyle/>
          <a:p>
            <a:r>
              <a:rPr lang="en-US" dirty="0"/>
              <a:t>Kala (Team Lead)</a:t>
            </a:r>
          </a:p>
          <a:p>
            <a:r>
              <a:rPr lang="en-US" dirty="0"/>
              <a:t>Expected to work individually at first but realized that could work more fluidly.</a:t>
            </a:r>
          </a:p>
          <a:p>
            <a:r>
              <a:rPr lang="en-US" dirty="0"/>
              <a:t>Shared results regularly with defined deliverables and goals for each session</a:t>
            </a:r>
          </a:p>
          <a:p>
            <a:r>
              <a:rPr lang="en-US" dirty="0"/>
              <a:t>Slack, Google Drive, GitHub Repository</a:t>
            </a:r>
          </a:p>
          <a:p>
            <a:r>
              <a:rPr lang="en-US" dirty="0"/>
              <a:t>Assigned specific factors for each coder </a:t>
            </a:r>
          </a:p>
          <a:p>
            <a:r>
              <a:rPr lang="en-US" dirty="0"/>
              <a:t>ReadMe, Analysis</a:t>
            </a:r>
          </a:p>
          <a:p>
            <a:r>
              <a:rPr lang="en-US" dirty="0"/>
              <a:t>PowerPoint, Research</a:t>
            </a:r>
          </a:p>
        </p:txBody>
      </p:sp>
      <p:sp>
        <p:nvSpPr>
          <p:cNvPr id="6" name="Title 5">
            <a:extLst>
              <a:ext uri="{FF2B5EF4-FFF2-40B4-BE49-F238E27FC236}">
                <a16:creationId xmlns:a16="http://schemas.microsoft.com/office/drawing/2014/main" id="{9A36E710-32D5-61DE-2333-8F512BFF290D}"/>
              </a:ext>
            </a:extLst>
          </p:cNvPr>
          <p:cNvSpPr>
            <a:spLocks noGrp="1"/>
          </p:cNvSpPr>
          <p:nvPr>
            <p:ph type="title"/>
          </p:nvPr>
        </p:nvSpPr>
        <p:spPr/>
        <p:txBody>
          <a:bodyPr/>
          <a:lstStyle/>
          <a:p>
            <a:r>
              <a:rPr lang="en-US" b="1" dirty="0">
                <a:solidFill>
                  <a:schemeClr val="tx1"/>
                </a:solidFill>
              </a:rPr>
              <a:t>Project Overview and Approach</a:t>
            </a:r>
          </a:p>
        </p:txBody>
      </p:sp>
    </p:spTree>
    <p:extLst>
      <p:ext uri="{BB962C8B-B14F-4D97-AF65-F5344CB8AC3E}">
        <p14:creationId xmlns:p14="http://schemas.microsoft.com/office/powerpoint/2010/main" val="418285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841248" y="4257481"/>
            <a:ext cx="11198352" cy="1838519"/>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Data Analysis</a:t>
            </a:r>
            <a:br>
              <a:rPr lang="en-US" sz="3500" b="1" dirty="0"/>
            </a:br>
            <a:endParaRPr lang="en-US" sz="3500" b="1" dirty="0"/>
          </a:p>
        </p:txBody>
      </p:sp>
    </p:spTree>
    <p:extLst>
      <p:ext uri="{BB962C8B-B14F-4D97-AF65-F5344CB8AC3E}">
        <p14:creationId xmlns:p14="http://schemas.microsoft.com/office/powerpoint/2010/main" val="8402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lstStyle/>
          <a:p>
            <a:r>
              <a:rPr lang="en-US" b="1" dirty="0">
                <a:solidFill>
                  <a:schemeClr val="tx1"/>
                </a:solidFill>
              </a:rPr>
              <a:t>What correlations, if any, exist between incidence of cancer and race of the people affected?</a:t>
            </a:r>
          </a:p>
        </p:txBody>
      </p:sp>
      <p:pic>
        <p:nvPicPr>
          <p:cNvPr id="7" name="Picture 6">
            <a:extLst>
              <a:ext uri="{FF2B5EF4-FFF2-40B4-BE49-F238E27FC236}">
                <a16:creationId xmlns:a16="http://schemas.microsoft.com/office/drawing/2014/main" id="{05D705DE-6907-67A6-B30B-2CE759BBE8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8B3CECB9-BE25-904A-B5C9-C98B29EF6F99}"/>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ALBERT</a:t>
            </a:r>
          </a:p>
        </p:txBody>
      </p:sp>
      <p:pic>
        <p:nvPicPr>
          <p:cNvPr id="9" name="Picture 8">
            <a:extLst>
              <a:ext uri="{FF2B5EF4-FFF2-40B4-BE49-F238E27FC236}">
                <a16:creationId xmlns:a16="http://schemas.microsoft.com/office/drawing/2014/main" id="{505CCE2E-CE72-0BE4-E6E7-6AD5B45023A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0" name="Picture 9">
            <a:extLst>
              <a:ext uri="{FF2B5EF4-FFF2-40B4-BE49-F238E27FC236}">
                <a16:creationId xmlns:a16="http://schemas.microsoft.com/office/drawing/2014/main" id="{2050D75A-10DD-FDB9-B197-4DEAE94102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3813" y="5593052"/>
            <a:ext cx="1514688" cy="628738"/>
          </a:xfrm>
          <a:prstGeom prst="rect">
            <a:avLst/>
          </a:prstGeom>
        </p:spPr>
      </p:pic>
      <p:pic>
        <p:nvPicPr>
          <p:cNvPr id="11" name="Picture 10">
            <a:extLst>
              <a:ext uri="{FF2B5EF4-FFF2-40B4-BE49-F238E27FC236}">
                <a16:creationId xmlns:a16="http://schemas.microsoft.com/office/drawing/2014/main" id="{93F92D1B-C7C3-CE54-D226-3684023F40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71099" y="2074773"/>
            <a:ext cx="1514686" cy="628738"/>
          </a:xfrm>
          <a:prstGeom prst="rect">
            <a:avLst/>
          </a:prstGeom>
        </p:spPr>
      </p:pic>
      <p:sp>
        <p:nvSpPr>
          <p:cNvPr id="12" name="TextBox 11">
            <a:extLst>
              <a:ext uri="{FF2B5EF4-FFF2-40B4-BE49-F238E27FC236}">
                <a16:creationId xmlns:a16="http://schemas.microsoft.com/office/drawing/2014/main" id="{AF659D34-536A-9F72-4CC9-F533C79874B1}"/>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ECCD8D6A-6A0F-B1DF-181E-93D8DB1E3046}"/>
              </a:ext>
            </a:extLst>
          </p:cNvPr>
          <p:cNvSpPr txBox="1"/>
          <p:nvPr/>
        </p:nvSpPr>
        <p:spPr>
          <a:xfrm rot="16200000">
            <a:off x="-170686" y="2204476"/>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4" name="TextBox 13">
            <a:extLst>
              <a:ext uri="{FF2B5EF4-FFF2-40B4-BE49-F238E27FC236}">
                <a16:creationId xmlns:a16="http://schemas.microsoft.com/office/drawing/2014/main" id="{A5BE9755-A172-357E-0380-6C2F27EBC90F}"/>
              </a:ext>
            </a:extLst>
          </p:cNvPr>
          <p:cNvSpPr txBox="1"/>
          <p:nvPr/>
        </p:nvSpPr>
        <p:spPr>
          <a:xfrm rot="16200000">
            <a:off x="-225395" y="5732801"/>
            <a:ext cx="1219200" cy="307777"/>
          </a:xfrm>
          <a:prstGeom prst="rect">
            <a:avLst/>
          </a:prstGeom>
          <a:noFill/>
        </p:spPr>
        <p:txBody>
          <a:bodyPr wrap="square" rtlCol="0">
            <a:spAutoFit/>
          </a:bodyPr>
          <a:lstStyle/>
          <a:p>
            <a:r>
              <a:rPr lang="en-US" sz="1400" b="1" dirty="0">
                <a:solidFill>
                  <a:schemeClr val="bg1"/>
                </a:solidFill>
              </a:rPr>
              <a:t>Conclusions</a:t>
            </a:r>
          </a:p>
        </p:txBody>
      </p:sp>
      <p:sp>
        <p:nvSpPr>
          <p:cNvPr id="19" name="AutoShape 10">
            <a:extLst>
              <a:ext uri="{FF2B5EF4-FFF2-40B4-BE49-F238E27FC236}">
                <a16:creationId xmlns:a16="http://schemas.microsoft.com/office/drawing/2014/main" id="{0D6E89F0-A9EA-FBED-4945-3BB2733FE0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Content Placeholder 2">
            <a:extLst>
              <a:ext uri="{FF2B5EF4-FFF2-40B4-BE49-F238E27FC236}">
                <a16:creationId xmlns:a16="http://schemas.microsoft.com/office/drawing/2014/main" id="{0E7C050D-6542-5EC7-28A7-C75AFCE82281}"/>
              </a:ext>
            </a:extLst>
          </p:cNvPr>
          <p:cNvSpPr>
            <a:spLocks noGrp="1"/>
          </p:cNvSpPr>
          <p:nvPr>
            <p:ph sz="half" idx="2"/>
          </p:nvPr>
        </p:nvSpPr>
        <p:spPr>
          <a:xfrm>
            <a:off x="914399" y="1849582"/>
            <a:ext cx="6133563" cy="3427507"/>
          </a:xfrm>
        </p:spPr>
        <p:txBody>
          <a:bodyPr>
            <a:noAutofit/>
          </a:bodyPr>
          <a:lstStyle/>
          <a:p>
            <a:pPr fontAlgn="base">
              <a:spcBef>
                <a:spcPts val="0"/>
              </a:spcBef>
              <a:spcAft>
                <a:spcPts val="2400"/>
              </a:spcAft>
            </a:pPr>
            <a:r>
              <a:rPr lang="en-US" sz="1400" b="1" dirty="0">
                <a:solidFill>
                  <a:schemeClr val="bg1"/>
                </a:solidFill>
              </a:rPr>
              <a:t>Slight tendency for states with higher percentages of white populations to have lower cancer counts (-0.14)</a:t>
            </a:r>
          </a:p>
          <a:p>
            <a:pPr rtl="0" fontAlgn="base">
              <a:spcBef>
                <a:spcPts val="0"/>
              </a:spcBef>
              <a:spcAft>
                <a:spcPts val="2400"/>
              </a:spcAft>
              <a:buFont typeface="Arial" panose="020B0604020202020204" pitchFamily="34" charset="0"/>
              <a:buChar char="•"/>
            </a:pPr>
            <a:r>
              <a:rPr lang="en-US" sz="1400" b="1" dirty="0">
                <a:solidFill>
                  <a:schemeClr val="bg1"/>
                </a:solidFill>
              </a:rPr>
              <a:t>Weak negative correlation between cancer incidence and percent of white population (-0.14)</a:t>
            </a:r>
          </a:p>
          <a:p>
            <a:pPr rtl="0" fontAlgn="base">
              <a:spcBef>
                <a:spcPts val="0"/>
              </a:spcBef>
              <a:spcAft>
                <a:spcPts val="2400"/>
              </a:spcAft>
              <a:buFont typeface="Arial" panose="020B0604020202020204" pitchFamily="34" charset="0"/>
              <a:buChar char="•"/>
            </a:pPr>
            <a:r>
              <a:rPr lang="en-US" sz="1400" b="1" dirty="0">
                <a:solidFill>
                  <a:schemeClr val="bg1"/>
                </a:solidFill>
              </a:rPr>
              <a:t>E</a:t>
            </a:r>
            <a:r>
              <a:rPr lang="en-US" sz="1400" b="1" i="0" u="none" strike="noStrike" dirty="0">
                <a:solidFill>
                  <a:schemeClr val="bg1"/>
                </a:solidFill>
                <a:effectLst/>
              </a:rPr>
              <a:t>xtremely weak positive correlation between average annual cancer count and percentage of population that is Black, indicating no meaningful relationship (0.03)</a:t>
            </a:r>
          </a:p>
          <a:p>
            <a:pPr rtl="0" fontAlgn="base">
              <a:spcBef>
                <a:spcPts val="0"/>
              </a:spcBef>
              <a:spcAft>
                <a:spcPts val="2400"/>
              </a:spcAft>
              <a:buFont typeface="Arial" panose="020B0604020202020204" pitchFamily="34" charset="0"/>
              <a:buChar char="•"/>
            </a:pPr>
            <a:r>
              <a:rPr lang="en-US" sz="1400" b="1" dirty="0">
                <a:solidFill>
                  <a:schemeClr val="bg1"/>
                </a:solidFill>
              </a:rPr>
              <a:t>Asian has moderate positive correlation, resulting in a fairly consistent relationship in the data (0.44)</a:t>
            </a:r>
          </a:p>
          <a:p>
            <a:pPr rtl="0" fontAlgn="base">
              <a:spcBef>
                <a:spcPts val="0"/>
              </a:spcBef>
              <a:spcAft>
                <a:spcPts val="2400"/>
              </a:spcAft>
              <a:buFont typeface="Arial" panose="020B0604020202020204" pitchFamily="34" charset="0"/>
              <a:buChar char="•"/>
            </a:pPr>
            <a:r>
              <a:rPr lang="en-US" sz="1400" b="1" i="0" u="none" strike="noStrike" dirty="0">
                <a:solidFill>
                  <a:schemeClr val="bg1"/>
                </a:solidFill>
                <a:effectLst/>
              </a:rPr>
              <a:t>Correlation between average cance</a:t>
            </a:r>
            <a:r>
              <a:rPr lang="en-US" sz="1400" b="1" dirty="0">
                <a:solidFill>
                  <a:schemeClr val="bg1"/>
                </a:solidFill>
              </a:rPr>
              <a:t>r count and “Other” races is not meaningful. (0.21)</a:t>
            </a:r>
            <a:endParaRPr lang="en-US" sz="1400" b="1" i="0" u="none" strike="noStrike" dirty="0">
              <a:solidFill>
                <a:schemeClr val="bg1"/>
              </a:solidFill>
              <a:effectLst/>
            </a:endParaRPr>
          </a:p>
          <a:p>
            <a:endParaRPr lang="en-US" sz="1400" dirty="0"/>
          </a:p>
        </p:txBody>
      </p:sp>
      <p:pic>
        <p:nvPicPr>
          <p:cNvPr id="26" name="Content Placeholder 20" descr="A red and blue squares with white text&#10;&#10;Description automatically generated">
            <a:extLst>
              <a:ext uri="{FF2B5EF4-FFF2-40B4-BE49-F238E27FC236}">
                <a16:creationId xmlns:a16="http://schemas.microsoft.com/office/drawing/2014/main" id="{37FFCA88-0295-BA40-E69F-BF8332ED584E}"/>
              </a:ext>
            </a:extLst>
          </p:cNvPr>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bwMode="auto">
          <a:xfrm>
            <a:off x="7075311" y="1602026"/>
            <a:ext cx="4278489" cy="3675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AA425DF-09C5-F22C-A29A-C67FE9A58F60}"/>
              </a:ext>
            </a:extLst>
          </p:cNvPr>
          <p:cNvSpPr/>
          <p:nvPr/>
        </p:nvSpPr>
        <p:spPr>
          <a:xfrm>
            <a:off x="828350" y="5372579"/>
            <a:ext cx="10515600" cy="102822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b="1" i="0" u="none" strike="noStrike" dirty="0">
                <a:solidFill>
                  <a:schemeClr val="bg1"/>
                </a:solidFill>
                <a:effectLst/>
                <a:latin typeface="Arial" panose="020B0604020202020204" pitchFamily="34" charset="0"/>
              </a:rPr>
              <a:t>Conclusion:</a:t>
            </a:r>
          </a:p>
          <a:p>
            <a:r>
              <a:rPr lang="en-US" sz="1600" b="1" i="0" u="none" strike="noStrike" dirty="0">
                <a:solidFill>
                  <a:schemeClr val="bg1"/>
                </a:solidFill>
                <a:effectLst/>
                <a:latin typeface="Arial" panose="020B0604020202020204" pitchFamily="34" charset="0"/>
              </a:rPr>
              <a:t>1. Other factors are likely to have more significant impact on cancer rates than race alone.</a:t>
            </a:r>
          </a:p>
          <a:p>
            <a:r>
              <a:rPr lang="en-US" sz="1600" b="1" i="0" u="none" strike="noStrike" dirty="0">
                <a:solidFill>
                  <a:schemeClr val="bg1"/>
                </a:solidFill>
                <a:effectLst/>
                <a:latin typeface="Arial" panose="020B0604020202020204" pitchFamily="34" charset="0"/>
              </a:rPr>
              <a:t>2. Race also a difficult </a:t>
            </a:r>
            <a:r>
              <a:rPr lang="en-US" sz="1600" b="1" dirty="0">
                <a:solidFill>
                  <a:schemeClr val="bg1"/>
                </a:solidFill>
                <a:latin typeface="Arial" panose="020B0604020202020204" pitchFamily="34" charset="0"/>
              </a:rPr>
              <a:t>characteristic to manage through based on definitions and relative populations sizes.  (Hispanics may be included in data as “White” or “Other”.  Wide diversity among Asian population.)</a:t>
            </a:r>
            <a:endParaRPr lang="en-US" sz="1600" b="1" i="0" u="none" strike="noStrike" dirty="0">
              <a:solidFill>
                <a:schemeClr val="bg1"/>
              </a:solidFill>
              <a:effectLst/>
              <a:latin typeface="Arial" panose="020B0604020202020204" pitchFamily="34" charset="0"/>
            </a:endParaRPr>
          </a:p>
          <a:p>
            <a:pPr algn="ctr"/>
            <a:endParaRPr lang="en-US" sz="1600" dirty="0"/>
          </a:p>
        </p:txBody>
      </p:sp>
    </p:spTree>
    <p:extLst>
      <p:ext uri="{BB962C8B-B14F-4D97-AF65-F5344CB8AC3E}">
        <p14:creationId xmlns:p14="http://schemas.microsoft.com/office/powerpoint/2010/main" val="224904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CD03FA-DBEF-97A0-1339-1CCB9D708FB4}"/>
              </a:ext>
            </a:extLst>
          </p:cNvPr>
          <p:cNvSpPr>
            <a:spLocks noGrp="1"/>
          </p:cNvSpPr>
          <p:nvPr>
            <p:ph type="body" idx="1"/>
          </p:nvPr>
        </p:nvSpPr>
        <p:spPr>
          <a:xfrm>
            <a:off x="856608" y="2049928"/>
            <a:ext cx="10487342" cy="685800"/>
          </a:xfrm>
        </p:spPr>
        <p:txBody>
          <a:bodyPr>
            <a:normAutofit fontScale="85000" lnSpcReduction="10000"/>
          </a:bodyPr>
          <a:lstStyle/>
          <a:p>
            <a:r>
              <a:rPr lang="en-US" dirty="0"/>
              <a:t>Strong correlation of 0.63 between incidence and median age- Strong correlation of 0.59 between incidence and median male age- Strong correlation of 0.62 between incidence and median female age</a:t>
            </a:r>
          </a:p>
        </p:txBody>
      </p:sp>
      <p:pic>
        <p:nvPicPr>
          <p:cNvPr id="16" name="Content Placeholder 15" descr="A chart of a heatmap&#10;&#10;Description automatically generated">
            <a:extLst>
              <a:ext uri="{FF2B5EF4-FFF2-40B4-BE49-F238E27FC236}">
                <a16:creationId xmlns:a16="http://schemas.microsoft.com/office/drawing/2014/main" id="{B1533ACD-0A33-9E4C-AF5A-C3FFCB4BE0F3}"/>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r="5916"/>
          <a:stretch/>
        </p:blipFill>
        <p:spPr>
          <a:xfrm>
            <a:off x="826859" y="2690143"/>
            <a:ext cx="3109257" cy="2478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noAutofit/>
          </a:bodyPr>
          <a:lstStyle/>
          <a:p>
            <a:r>
              <a:rPr lang="en-US" sz="2600" b="1" dirty="0">
                <a:solidFill>
                  <a:schemeClr val="tx1"/>
                </a:solidFill>
              </a:rPr>
              <a:t> What relationship(s) exist between incidence rate of cancers and the median age of a given population within a geographic region in the United States?</a:t>
            </a:r>
          </a:p>
        </p:txBody>
      </p:sp>
      <p:pic>
        <p:nvPicPr>
          <p:cNvPr id="7" name="Picture 6">
            <a:extLst>
              <a:ext uri="{FF2B5EF4-FFF2-40B4-BE49-F238E27FC236}">
                <a16:creationId xmlns:a16="http://schemas.microsoft.com/office/drawing/2014/main" id="{AD5F6DD1-8478-8C82-3375-FA5C39E131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24128347-03EC-C4FC-2D66-7115E1F67F96}"/>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Jordan</a:t>
            </a:r>
          </a:p>
        </p:txBody>
      </p:sp>
      <p:pic>
        <p:nvPicPr>
          <p:cNvPr id="9" name="Picture 8">
            <a:extLst>
              <a:ext uri="{FF2B5EF4-FFF2-40B4-BE49-F238E27FC236}">
                <a16:creationId xmlns:a16="http://schemas.microsoft.com/office/drawing/2014/main" id="{EDD609CE-9ACF-DCF8-A805-98287FDF82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0" name="Picture 9">
            <a:extLst>
              <a:ext uri="{FF2B5EF4-FFF2-40B4-BE49-F238E27FC236}">
                <a16:creationId xmlns:a16="http://schemas.microsoft.com/office/drawing/2014/main" id="{37D6C00B-DE74-E8DE-FFBA-5A0C9D5315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8046" y="5476831"/>
            <a:ext cx="1514688" cy="628738"/>
          </a:xfrm>
          <a:prstGeom prst="rect">
            <a:avLst/>
          </a:prstGeom>
        </p:spPr>
      </p:pic>
      <p:pic>
        <p:nvPicPr>
          <p:cNvPr id="11" name="Picture 10">
            <a:extLst>
              <a:ext uri="{FF2B5EF4-FFF2-40B4-BE49-F238E27FC236}">
                <a16:creationId xmlns:a16="http://schemas.microsoft.com/office/drawing/2014/main" id="{B2EE4E24-08ED-85F3-C22A-FA9E158A7CB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8045" y="2323898"/>
            <a:ext cx="1514686" cy="628738"/>
          </a:xfrm>
          <a:prstGeom prst="rect">
            <a:avLst/>
          </a:prstGeom>
        </p:spPr>
      </p:pic>
      <p:sp>
        <p:nvSpPr>
          <p:cNvPr id="12" name="TextBox 11">
            <a:extLst>
              <a:ext uri="{FF2B5EF4-FFF2-40B4-BE49-F238E27FC236}">
                <a16:creationId xmlns:a16="http://schemas.microsoft.com/office/drawing/2014/main" id="{84A7D2AB-9C22-C4BA-5639-0E993F8DBDF1}"/>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57722F11-AA89-E83B-6133-4851311EEAE6}"/>
              </a:ext>
            </a:extLst>
          </p:cNvPr>
          <p:cNvSpPr txBox="1"/>
          <p:nvPr/>
        </p:nvSpPr>
        <p:spPr>
          <a:xfrm rot="16200000">
            <a:off x="-192685" y="2433867"/>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4" name="TextBox 13">
            <a:extLst>
              <a:ext uri="{FF2B5EF4-FFF2-40B4-BE49-F238E27FC236}">
                <a16:creationId xmlns:a16="http://schemas.microsoft.com/office/drawing/2014/main" id="{B4106D46-0454-B70B-7DB7-D870E6C43067}"/>
              </a:ext>
            </a:extLst>
          </p:cNvPr>
          <p:cNvSpPr txBox="1"/>
          <p:nvPr/>
        </p:nvSpPr>
        <p:spPr>
          <a:xfrm rot="16200000">
            <a:off x="-214509" y="5637312"/>
            <a:ext cx="1219200" cy="307777"/>
          </a:xfrm>
          <a:prstGeom prst="rect">
            <a:avLst/>
          </a:prstGeom>
          <a:noFill/>
        </p:spPr>
        <p:txBody>
          <a:bodyPr wrap="square" rtlCol="0">
            <a:spAutoFit/>
          </a:bodyPr>
          <a:lstStyle/>
          <a:p>
            <a:r>
              <a:rPr lang="en-US" sz="1400" b="1" dirty="0">
                <a:solidFill>
                  <a:schemeClr val="bg1"/>
                </a:solidFill>
              </a:rPr>
              <a:t>Conclusions</a:t>
            </a:r>
          </a:p>
        </p:txBody>
      </p:sp>
      <p:pic>
        <p:nvPicPr>
          <p:cNvPr id="18" name="Picture 17" descr="A diagram of a red line&#10;&#10;Description automatically generated">
            <a:extLst>
              <a:ext uri="{FF2B5EF4-FFF2-40B4-BE49-F238E27FC236}">
                <a16:creationId xmlns:a16="http://schemas.microsoft.com/office/drawing/2014/main" id="{96E39272-0782-501E-362B-9704D055A8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89057" y="2661763"/>
            <a:ext cx="7524738" cy="2508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 Placeholder 1">
            <a:extLst>
              <a:ext uri="{FF2B5EF4-FFF2-40B4-BE49-F238E27FC236}">
                <a16:creationId xmlns:a16="http://schemas.microsoft.com/office/drawing/2014/main" id="{3E5B78BB-AE1A-BA71-03E9-4F5C9486E49C}"/>
              </a:ext>
            </a:extLst>
          </p:cNvPr>
          <p:cNvSpPr txBox="1">
            <a:spLocks/>
          </p:cNvSpPr>
          <p:nvPr/>
        </p:nvSpPr>
        <p:spPr>
          <a:xfrm>
            <a:off x="828277" y="1477637"/>
            <a:ext cx="10525523" cy="6858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Tx/>
              <a:buFont typeface="Arial" panose="020B0604020202020204" pitchFamily="34" charset="0"/>
              <a:buNone/>
              <a:defRPr sz="2000" b="1" kern="1200">
                <a:solidFill>
                  <a:schemeClr val="bg2"/>
                </a:solidFill>
                <a:latin typeface="+mn-lt"/>
                <a:ea typeface="+mn-ea"/>
                <a:cs typeface="+mn-cs"/>
              </a:defRPr>
            </a:lvl1pPr>
            <a:lvl2pPr marL="457200" indent="0" algn="l" defTabSz="914400" rtl="0" eaLnBrk="1" latinLnBrk="0" hangingPunct="1">
              <a:lnSpc>
                <a:spcPct val="90000"/>
              </a:lnSpc>
              <a:spcBef>
                <a:spcPts val="1000"/>
              </a:spcBef>
              <a:buClrTx/>
              <a:buFont typeface="Arial" panose="020B0604020202020204" pitchFamily="34" charset="0"/>
              <a:buNone/>
              <a:defRPr sz="2000" b="1" kern="1200">
                <a:solidFill>
                  <a:schemeClr val="bg2"/>
                </a:solidFill>
                <a:latin typeface="+mn-lt"/>
                <a:ea typeface="+mn-ea"/>
                <a:cs typeface="+mn-cs"/>
              </a:defRPr>
            </a:lvl2pPr>
            <a:lvl3pPr marL="914400" indent="0" algn="l" defTabSz="914400" rtl="0" eaLnBrk="1" latinLnBrk="0" hangingPunct="1">
              <a:lnSpc>
                <a:spcPct val="90000"/>
              </a:lnSpc>
              <a:spcBef>
                <a:spcPts val="800"/>
              </a:spcBef>
              <a:buClrTx/>
              <a:buFont typeface="Arial" panose="020B0604020202020204" pitchFamily="34" charset="0"/>
              <a:buNone/>
              <a:defRPr sz="1800" b="1" kern="1200">
                <a:solidFill>
                  <a:schemeClr val="bg2"/>
                </a:solidFill>
                <a:latin typeface="+mn-lt"/>
                <a:ea typeface="+mn-ea"/>
                <a:cs typeface="+mn-cs"/>
              </a:defRPr>
            </a:lvl3pPr>
            <a:lvl4pPr marL="1371600" indent="0" algn="l" defTabSz="914400" rtl="0" eaLnBrk="1" latinLnBrk="0" hangingPunct="1">
              <a:lnSpc>
                <a:spcPct val="90000"/>
              </a:lnSpc>
              <a:spcBef>
                <a:spcPts val="800"/>
              </a:spcBef>
              <a:buClrTx/>
              <a:buFont typeface="Arial" panose="020B0604020202020204" pitchFamily="34" charset="0"/>
              <a:buNone/>
              <a:defRPr sz="1600" b="1" kern="1200">
                <a:solidFill>
                  <a:schemeClr val="bg2"/>
                </a:solidFill>
                <a:latin typeface="+mn-lt"/>
                <a:ea typeface="+mn-ea"/>
                <a:cs typeface="+mn-cs"/>
              </a:defRPr>
            </a:lvl4pPr>
            <a:lvl5pPr marL="1828800" indent="0" algn="l" defTabSz="914400" rtl="0" eaLnBrk="1" latinLnBrk="0" hangingPunct="1">
              <a:lnSpc>
                <a:spcPct val="90000"/>
              </a:lnSpc>
              <a:spcBef>
                <a:spcPts val="800"/>
              </a:spcBef>
              <a:buClrTx/>
              <a:buFont typeface="Arial" panose="020B0604020202020204" pitchFamily="34" charset="0"/>
              <a:buNone/>
              <a:defRPr sz="1600" b="1" kern="1200">
                <a:solidFill>
                  <a:schemeClr val="bg2"/>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9pPr>
          </a:lstStyle>
          <a:p>
            <a:r>
              <a:rPr lang="en-US" dirty="0"/>
              <a:t>Expectation: </a:t>
            </a:r>
            <a:r>
              <a:rPr lang="en-US" b="0" dirty="0"/>
              <a:t>Moderate to strong positive correlation between median age and incidence of cancer within a given population, regardless of gender.</a:t>
            </a:r>
          </a:p>
        </p:txBody>
      </p:sp>
      <p:sp>
        <p:nvSpPr>
          <p:cNvPr id="20" name="Rectangle 19">
            <a:extLst>
              <a:ext uri="{FF2B5EF4-FFF2-40B4-BE49-F238E27FC236}">
                <a16:creationId xmlns:a16="http://schemas.microsoft.com/office/drawing/2014/main" id="{9EA4CEB6-B011-141E-EED1-4ED20C54DC3C}"/>
              </a:ext>
            </a:extLst>
          </p:cNvPr>
          <p:cNvSpPr/>
          <p:nvPr/>
        </p:nvSpPr>
        <p:spPr>
          <a:xfrm>
            <a:off x="828350" y="5211261"/>
            <a:ext cx="10515600" cy="1189539"/>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i="0" u="none" strike="noStrike" dirty="0">
                <a:solidFill>
                  <a:schemeClr val="bg1"/>
                </a:solidFill>
                <a:effectLst/>
                <a:latin typeface="Arial" panose="020B0604020202020204" pitchFamily="34" charset="0"/>
              </a:rPr>
              <a:t>Conclusion(s):</a:t>
            </a:r>
          </a:p>
          <a:p>
            <a:r>
              <a:rPr lang="en-US" sz="1400" b="1" i="0" u="none" strike="noStrike" dirty="0">
                <a:solidFill>
                  <a:schemeClr val="bg1"/>
                </a:solidFill>
                <a:effectLst/>
                <a:latin typeface="Arial" panose="020B0604020202020204" pitchFamily="34" charset="0"/>
              </a:rPr>
              <a:t>As expected, there was a moderate to strong positive correlation between the median age of the population and the incidence of cancer. Interestingly, this correlation is slightly stronger among female populations. This could be explained as random noise or could have a biological connection in differences between cancers that predominantly affect one gender or the other, and which are more-or-less dependent on age of the affected individuals. (Age/Types)</a:t>
            </a:r>
          </a:p>
          <a:p>
            <a:endParaRPr lang="en-US" sz="1600" b="1" i="0" u="none" strike="noStrike"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11919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E7B89-D90C-D3D0-C031-C9AE84CBF978}"/>
              </a:ext>
            </a:extLst>
          </p:cNvPr>
          <p:cNvSpPr>
            <a:spLocks noGrp="1"/>
          </p:cNvSpPr>
          <p:nvPr>
            <p:ph sz="half" idx="2"/>
          </p:nvPr>
        </p:nvSpPr>
        <p:spPr>
          <a:xfrm>
            <a:off x="838200" y="1695081"/>
            <a:ext cx="5029200" cy="3530926"/>
          </a:xfrm>
        </p:spPr>
        <p:txBody>
          <a:bodyPr>
            <a:noAutofit/>
          </a:bodyPr>
          <a:lstStyle/>
          <a:p>
            <a:pPr marL="0" indent="0">
              <a:lnSpc>
                <a:spcPct val="100000"/>
              </a:lnSpc>
              <a:spcBef>
                <a:spcPts val="0"/>
              </a:spcBef>
              <a:buNone/>
            </a:pPr>
            <a:r>
              <a:rPr lang="en-US" sz="1800" b="1" i="0" dirty="0">
                <a:solidFill>
                  <a:schemeClr val="bg1"/>
                </a:solidFill>
                <a:effectLst/>
                <a:latin typeface="+mj-lt"/>
              </a:rPr>
              <a:t>The average number of cancer cases has an extremely weak negative correlation with higher education:  </a:t>
            </a:r>
          </a:p>
          <a:p>
            <a:pPr>
              <a:lnSpc>
                <a:spcPct val="100000"/>
              </a:lnSpc>
              <a:spcBef>
                <a:spcPts val="0"/>
              </a:spcBef>
            </a:pPr>
            <a:r>
              <a:rPr lang="en-US" sz="1800" b="1" dirty="0">
                <a:solidFill>
                  <a:schemeClr val="bg1"/>
                </a:solidFill>
                <a:latin typeface="+mj-lt"/>
              </a:rPr>
              <a:t>T</a:t>
            </a:r>
            <a:r>
              <a:rPr lang="en-US" sz="1800" b="1" i="0" dirty="0">
                <a:solidFill>
                  <a:schemeClr val="bg1"/>
                </a:solidFill>
                <a:effectLst/>
                <a:latin typeface="+mj-lt"/>
              </a:rPr>
              <a:t>he columns "Some College 18-24 %", "Bachelor’s Degree 18-24 %" and "Bachelor’s Degree 25 and Over %" all show negative correlations to cancer incidence rates, though they are extremely weak correlations.</a:t>
            </a:r>
          </a:p>
          <a:p>
            <a:pPr>
              <a:lnSpc>
                <a:spcPct val="100000"/>
              </a:lnSpc>
              <a:spcBef>
                <a:spcPts val="0"/>
              </a:spcBef>
            </a:pPr>
            <a:r>
              <a:rPr lang="en-US" sz="1800" b="1" i="0" dirty="0">
                <a:solidFill>
                  <a:schemeClr val="bg1"/>
                </a:solidFill>
                <a:effectLst/>
                <a:latin typeface="+mj-lt"/>
              </a:rPr>
              <a:t>The average number of deaths has a moderate negative correlation (-0.448336) with "Bachelor’s Degree 25 and Over %" and a moderate positive correlation (0.487745) with "High School 25 and Over %".</a:t>
            </a:r>
            <a:endParaRPr lang="en-US" sz="1800" b="1" dirty="0">
              <a:solidFill>
                <a:schemeClr val="bg1"/>
              </a:solidFill>
              <a:latin typeface="+mj-lt"/>
            </a:endParaRPr>
          </a:p>
        </p:txBody>
      </p:sp>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normAutofit/>
          </a:bodyPr>
          <a:lstStyle/>
          <a:p>
            <a:r>
              <a:rPr lang="en-US" b="1" i="0" dirty="0">
                <a:solidFill>
                  <a:schemeClr val="tx1"/>
                </a:solidFill>
                <a:effectLst/>
                <a:latin typeface="Slack-Lato"/>
              </a:rPr>
              <a:t>Is There a Relationship </a:t>
            </a:r>
            <a:r>
              <a:rPr lang="en-US" b="1" dirty="0">
                <a:solidFill>
                  <a:schemeClr val="tx1"/>
                </a:solidFill>
                <a:latin typeface="Slack-Lato"/>
              </a:rPr>
              <a:t>B</a:t>
            </a:r>
            <a:r>
              <a:rPr lang="en-US" b="1" i="0" dirty="0">
                <a:solidFill>
                  <a:schemeClr val="tx1"/>
                </a:solidFill>
                <a:effectLst/>
                <a:latin typeface="Slack-Lato"/>
              </a:rPr>
              <a:t>etween </a:t>
            </a:r>
            <a:r>
              <a:rPr lang="en-US" b="1" dirty="0">
                <a:solidFill>
                  <a:schemeClr val="tx1"/>
                </a:solidFill>
                <a:latin typeface="Slack-Lato"/>
              </a:rPr>
              <a:t>C</a:t>
            </a:r>
            <a:r>
              <a:rPr lang="en-US" b="1" i="0" dirty="0">
                <a:solidFill>
                  <a:schemeClr val="tx1"/>
                </a:solidFill>
                <a:effectLst/>
                <a:latin typeface="Slack-Lato"/>
              </a:rPr>
              <a:t>ancer </a:t>
            </a:r>
            <a:r>
              <a:rPr lang="en-US" b="1" dirty="0">
                <a:solidFill>
                  <a:schemeClr val="tx1"/>
                </a:solidFill>
                <a:latin typeface="Slack-Lato"/>
              </a:rPr>
              <a:t>I</a:t>
            </a:r>
            <a:r>
              <a:rPr lang="en-US" b="1" i="0" dirty="0">
                <a:solidFill>
                  <a:schemeClr val="tx1"/>
                </a:solidFill>
                <a:effectLst/>
                <a:latin typeface="Slack-Lato"/>
              </a:rPr>
              <a:t>ncidence and/or Death </a:t>
            </a:r>
            <a:r>
              <a:rPr lang="en-US" b="1" dirty="0">
                <a:solidFill>
                  <a:schemeClr val="tx1"/>
                </a:solidFill>
                <a:latin typeface="Slack-Lato"/>
              </a:rPr>
              <a:t>R</a:t>
            </a:r>
            <a:r>
              <a:rPr lang="en-US" b="1" i="0" dirty="0">
                <a:solidFill>
                  <a:schemeClr val="tx1"/>
                </a:solidFill>
                <a:effectLst/>
                <a:latin typeface="Slack-Lato"/>
              </a:rPr>
              <a:t>ates with Education Level?</a:t>
            </a:r>
            <a:endParaRPr lang="en-US" b="1" dirty="0">
              <a:solidFill>
                <a:schemeClr val="tx1"/>
              </a:solidFill>
            </a:endParaRPr>
          </a:p>
        </p:txBody>
      </p:sp>
      <p:sp>
        <p:nvSpPr>
          <p:cNvPr id="15" name="Rectangle 14">
            <a:extLst>
              <a:ext uri="{FF2B5EF4-FFF2-40B4-BE49-F238E27FC236}">
                <a16:creationId xmlns:a16="http://schemas.microsoft.com/office/drawing/2014/main" id="{68227989-274F-2C23-EBCC-6A21AA984E2A}"/>
              </a:ext>
            </a:extLst>
          </p:cNvPr>
          <p:cNvSpPr/>
          <p:nvPr/>
        </p:nvSpPr>
        <p:spPr>
          <a:xfrm>
            <a:off x="828350" y="5372579"/>
            <a:ext cx="10515600" cy="102822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00000"/>
              </a:lnSpc>
              <a:spcBef>
                <a:spcPts val="0"/>
              </a:spcBef>
            </a:pPr>
            <a:r>
              <a:rPr lang="en-US" sz="1600" b="1" i="0" dirty="0">
                <a:solidFill>
                  <a:schemeClr val="bg1"/>
                </a:solidFill>
                <a:effectLst/>
                <a:latin typeface="+mj-lt"/>
              </a:rPr>
              <a:t>Populations that have a greater percentage of people over 25 with a Bachelor’s Degree will see lower percentage of cancer deaths.  The reverse is also moderately true. Populations that have a greater percentage of people over 25 with only a high school degree experience a higher percentage of cancer deaths.</a:t>
            </a:r>
            <a:endParaRPr lang="en-US" sz="1600" b="1" dirty="0">
              <a:solidFill>
                <a:schemeClr val="bg1"/>
              </a:solidFill>
              <a:latin typeface="+mj-lt"/>
            </a:endParaRPr>
          </a:p>
          <a:p>
            <a:pPr algn="ctr"/>
            <a:endParaRPr lang="en-US" sz="1600" dirty="0"/>
          </a:p>
        </p:txBody>
      </p:sp>
      <p:pic>
        <p:nvPicPr>
          <p:cNvPr id="21" name="Picture 20">
            <a:extLst>
              <a:ext uri="{FF2B5EF4-FFF2-40B4-BE49-F238E27FC236}">
                <a16:creationId xmlns:a16="http://schemas.microsoft.com/office/drawing/2014/main" id="{B58C5A51-05BB-3AB8-460D-24CB5DB4FB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26" name="Picture 25">
            <a:extLst>
              <a:ext uri="{FF2B5EF4-FFF2-40B4-BE49-F238E27FC236}">
                <a16:creationId xmlns:a16="http://schemas.microsoft.com/office/drawing/2014/main" id="{52C8A411-9A37-7492-5615-6F8924DC9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3813" y="5593052"/>
            <a:ext cx="1514688" cy="628738"/>
          </a:xfrm>
          <a:prstGeom prst="rect">
            <a:avLst/>
          </a:prstGeom>
        </p:spPr>
      </p:pic>
      <p:pic>
        <p:nvPicPr>
          <p:cNvPr id="24" name="Picture 23">
            <a:extLst>
              <a:ext uri="{FF2B5EF4-FFF2-40B4-BE49-F238E27FC236}">
                <a16:creationId xmlns:a16="http://schemas.microsoft.com/office/drawing/2014/main" id="{632BFBE0-27E4-7277-C8DC-27DB021EC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71099" y="2074773"/>
            <a:ext cx="1514686" cy="628738"/>
          </a:xfrm>
          <a:prstGeom prst="rect">
            <a:avLst/>
          </a:prstGeom>
        </p:spPr>
      </p:pic>
      <p:sp>
        <p:nvSpPr>
          <p:cNvPr id="22" name="TextBox 21">
            <a:extLst>
              <a:ext uri="{FF2B5EF4-FFF2-40B4-BE49-F238E27FC236}">
                <a16:creationId xmlns:a16="http://schemas.microsoft.com/office/drawing/2014/main" id="{2155BDF0-E29E-CC64-E5C0-CFEDA3DD054D}"/>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6" name="TextBox 15">
            <a:extLst>
              <a:ext uri="{FF2B5EF4-FFF2-40B4-BE49-F238E27FC236}">
                <a16:creationId xmlns:a16="http://schemas.microsoft.com/office/drawing/2014/main" id="{3B484F90-A7EE-6573-5CAA-ABB64B2DC8AC}"/>
              </a:ext>
            </a:extLst>
          </p:cNvPr>
          <p:cNvSpPr txBox="1"/>
          <p:nvPr/>
        </p:nvSpPr>
        <p:spPr>
          <a:xfrm rot="16200000">
            <a:off x="-170686" y="2204476"/>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7" name="TextBox 16">
            <a:extLst>
              <a:ext uri="{FF2B5EF4-FFF2-40B4-BE49-F238E27FC236}">
                <a16:creationId xmlns:a16="http://schemas.microsoft.com/office/drawing/2014/main" id="{7215184D-EDA1-FFE4-5973-A7011E75A19B}"/>
              </a:ext>
            </a:extLst>
          </p:cNvPr>
          <p:cNvSpPr txBox="1"/>
          <p:nvPr/>
        </p:nvSpPr>
        <p:spPr>
          <a:xfrm rot="16200000">
            <a:off x="-225395" y="5732801"/>
            <a:ext cx="1219200" cy="307777"/>
          </a:xfrm>
          <a:prstGeom prst="rect">
            <a:avLst/>
          </a:prstGeom>
          <a:noFill/>
        </p:spPr>
        <p:txBody>
          <a:bodyPr wrap="square" rtlCol="0">
            <a:spAutoFit/>
          </a:bodyPr>
          <a:lstStyle/>
          <a:p>
            <a:r>
              <a:rPr lang="en-US" sz="1400" b="1" dirty="0">
                <a:solidFill>
                  <a:schemeClr val="bg1"/>
                </a:solidFill>
              </a:rPr>
              <a:t>Conclusions</a:t>
            </a:r>
          </a:p>
        </p:txBody>
      </p:sp>
      <p:pic>
        <p:nvPicPr>
          <p:cNvPr id="7" name="Picture 6">
            <a:extLst>
              <a:ext uri="{FF2B5EF4-FFF2-40B4-BE49-F238E27FC236}">
                <a16:creationId xmlns:a16="http://schemas.microsoft.com/office/drawing/2014/main" id="{865ACE9D-3FBD-E848-DA46-60818D0D57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10134933" y="-110736"/>
            <a:ext cx="1218867" cy="505945"/>
          </a:xfrm>
          <a:prstGeom prst="rect">
            <a:avLst/>
          </a:prstGeom>
        </p:spPr>
      </p:pic>
      <p:sp>
        <p:nvSpPr>
          <p:cNvPr id="8" name="TextBox 7">
            <a:extLst>
              <a:ext uri="{FF2B5EF4-FFF2-40B4-BE49-F238E27FC236}">
                <a16:creationId xmlns:a16="http://schemas.microsoft.com/office/drawing/2014/main" id="{A67AD101-204E-7116-97D9-929B62D3375D}"/>
              </a:ext>
            </a:extLst>
          </p:cNvPr>
          <p:cNvSpPr txBox="1"/>
          <p:nvPr/>
        </p:nvSpPr>
        <p:spPr>
          <a:xfrm>
            <a:off x="10172866" y="46993"/>
            <a:ext cx="1143000" cy="369332"/>
          </a:xfrm>
          <a:prstGeom prst="rect">
            <a:avLst/>
          </a:prstGeom>
          <a:noFill/>
        </p:spPr>
        <p:txBody>
          <a:bodyPr wrap="square" rtlCol="0">
            <a:spAutoFit/>
          </a:bodyPr>
          <a:lstStyle/>
          <a:p>
            <a:pPr algn="ctr"/>
            <a:r>
              <a:rPr lang="en-US" b="1" dirty="0">
                <a:solidFill>
                  <a:schemeClr val="bg1"/>
                </a:solidFill>
              </a:rPr>
              <a:t>KALA</a:t>
            </a:r>
          </a:p>
        </p:txBody>
      </p:sp>
      <p:pic>
        <p:nvPicPr>
          <p:cNvPr id="11" name="Picture 10">
            <a:extLst>
              <a:ext uri="{FF2B5EF4-FFF2-40B4-BE49-F238E27FC236}">
                <a16:creationId xmlns:a16="http://schemas.microsoft.com/office/drawing/2014/main" id="{90E7EBAC-4AD7-582E-204D-511290F3F1F1}"/>
              </a:ext>
            </a:extLst>
          </p:cNvPr>
          <p:cNvPicPr>
            <a:picLocks noChangeAspect="1"/>
          </p:cNvPicPr>
          <p:nvPr/>
        </p:nvPicPr>
        <p:blipFill>
          <a:blip r:embed="rId5"/>
          <a:stretch>
            <a:fillRect/>
          </a:stretch>
        </p:blipFill>
        <p:spPr>
          <a:xfrm>
            <a:off x="5715000" y="2608025"/>
            <a:ext cx="3625263" cy="2643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ABBD88DD-3C14-971E-7233-70F5925BEC40}"/>
              </a:ext>
            </a:extLst>
          </p:cNvPr>
          <p:cNvPicPr>
            <a:picLocks noChangeAspect="1"/>
          </p:cNvPicPr>
          <p:nvPr/>
        </p:nvPicPr>
        <p:blipFill>
          <a:blip r:embed="rId6"/>
          <a:stretch>
            <a:fillRect/>
          </a:stretch>
        </p:blipFill>
        <p:spPr>
          <a:xfrm>
            <a:off x="8229600" y="1358340"/>
            <a:ext cx="3697728" cy="2643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585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a:xfrm>
            <a:off x="838200" y="365126"/>
            <a:ext cx="10515600" cy="701674"/>
          </a:xfrm>
        </p:spPr>
        <p:txBody>
          <a:bodyPr anchor="t">
            <a:normAutofit/>
          </a:bodyPr>
          <a:lstStyle/>
          <a:p>
            <a:r>
              <a:rPr lang="en-US" sz="2800" b="1" dirty="0">
                <a:solidFill>
                  <a:schemeClr val="tx1"/>
                </a:solidFill>
              </a:rPr>
              <a:t>Correlations of Cancer Incidence with Median Income and State?</a:t>
            </a:r>
          </a:p>
        </p:txBody>
      </p:sp>
      <p:pic>
        <p:nvPicPr>
          <p:cNvPr id="7" name="Picture 6">
            <a:extLst>
              <a:ext uri="{FF2B5EF4-FFF2-40B4-BE49-F238E27FC236}">
                <a16:creationId xmlns:a16="http://schemas.microsoft.com/office/drawing/2014/main" id="{283CEAEA-3A7D-8516-3DDD-20428BF53BF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10134933" y="-110736"/>
            <a:ext cx="1218867" cy="505945"/>
          </a:xfrm>
          <a:prstGeom prst="rect">
            <a:avLst/>
          </a:prstGeom>
        </p:spPr>
      </p:pic>
      <p:sp>
        <p:nvSpPr>
          <p:cNvPr id="8" name="TextBox 7">
            <a:extLst>
              <a:ext uri="{FF2B5EF4-FFF2-40B4-BE49-F238E27FC236}">
                <a16:creationId xmlns:a16="http://schemas.microsoft.com/office/drawing/2014/main" id="{1AF5B552-3678-EA80-BFB7-8D75A9A27E91}"/>
              </a:ext>
            </a:extLst>
          </p:cNvPr>
          <p:cNvSpPr txBox="1"/>
          <p:nvPr/>
        </p:nvSpPr>
        <p:spPr>
          <a:xfrm>
            <a:off x="10172866" y="46993"/>
            <a:ext cx="1143000" cy="369332"/>
          </a:xfrm>
          <a:prstGeom prst="rect">
            <a:avLst/>
          </a:prstGeom>
          <a:noFill/>
        </p:spPr>
        <p:txBody>
          <a:bodyPr wrap="square" rtlCol="0">
            <a:spAutoFit/>
          </a:bodyPr>
          <a:lstStyle/>
          <a:p>
            <a:pPr algn="ctr"/>
            <a:r>
              <a:rPr lang="en-US" b="1" dirty="0">
                <a:solidFill>
                  <a:schemeClr val="bg1"/>
                </a:solidFill>
              </a:rPr>
              <a:t>KALA</a:t>
            </a:r>
          </a:p>
        </p:txBody>
      </p:sp>
      <p:pic>
        <p:nvPicPr>
          <p:cNvPr id="12" name="Picture 11">
            <a:extLst>
              <a:ext uri="{FF2B5EF4-FFF2-40B4-BE49-F238E27FC236}">
                <a16:creationId xmlns:a16="http://schemas.microsoft.com/office/drawing/2014/main" id="{16E0B3DB-9660-6781-A2AE-83CE5A902AD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566171" y="5358291"/>
            <a:ext cx="1608681" cy="628738"/>
          </a:xfrm>
          <a:prstGeom prst="rect">
            <a:avLst/>
          </a:prstGeom>
        </p:spPr>
      </p:pic>
      <p:sp>
        <p:nvSpPr>
          <p:cNvPr id="16" name="TextBox 15">
            <a:extLst>
              <a:ext uri="{FF2B5EF4-FFF2-40B4-BE49-F238E27FC236}">
                <a16:creationId xmlns:a16="http://schemas.microsoft.com/office/drawing/2014/main" id="{B9D65D32-02A5-D7A2-055C-FC3F31512004}"/>
              </a:ext>
            </a:extLst>
          </p:cNvPr>
          <p:cNvSpPr txBox="1"/>
          <p:nvPr/>
        </p:nvSpPr>
        <p:spPr>
          <a:xfrm rot="16200000">
            <a:off x="-230241" y="5493372"/>
            <a:ext cx="1219200" cy="307777"/>
          </a:xfrm>
          <a:prstGeom prst="rect">
            <a:avLst/>
          </a:prstGeom>
          <a:noFill/>
        </p:spPr>
        <p:txBody>
          <a:bodyPr wrap="square" rtlCol="0">
            <a:spAutoFit/>
          </a:bodyPr>
          <a:lstStyle/>
          <a:p>
            <a:r>
              <a:rPr lang="en-US" sz="1400" b="1" dirty="0">
                <a:solidFill>
                  <a:schemeClr val="bg1"/>
                </a:solidFill>
              </a:rPr>
              <a:t>Conclusions</a:t>
            </a:r>
          </a:p>
        </p:txBody>
      </p:sp>
      <p:sp>
        <p:nvSpPr>
          <p:cNvPr id="17" name="Rectangle 16">
            <a:extLst>
              <a:ext uri="{FF2B5EF4-FFF2-40B4-BE49-F238E27FC236}">
                <a16:creationId xmlns:a16="http://schemas.microsoft.com/office/drawing/2014/main" id="{F5F56796-52CF-D688-1440-212D1E8F2B00}"/>
              </a:ext>
            </a:extLst>
          </p:cNvPr>
          <p:cNvSpPr/>
          <p:nvPr/>
        </p:nvSpPr>
        <p:spPr>
          <a:xfrm>
            <a:off x="761999" y="5029200"/>
            <a:ext cx="11229447" cy="1291986"/>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Populations with higher median incomes have lower death rates due to Cancer.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strike="noStrike" cap="none" normalizeH="0" baseline="0" dirty="0">
                <a:ln>
                  <a:noFill/>
                </a:ln>
                <a:solidFill>
                  <a:schemeClr val="bg1"/>
                </a:solidFill>
                <a:effectLst/>
                <a:latin typeface="Arial" panose="020B0604020202020204" pitchFamily="34" charset="0"/>
              </a:rPr>
              <a:t>Notes: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Arial" panose="020B0604020202020204" pitchFamily="34" charset="0"/>
              </a:rPr>
              <a:t>California has the largest population but a low rank of 9 and 6 for cancer incidence and death rates.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Arial" panose="020B0604020202020204" pitchFamily="34" charset="0"/>
              </a:rPr>
              <a:t>Vermont has a small population (rank 4), but high ranks for cancer incidence and death - 41 and 27 respectively. </a:t>
            </a:r>
          </a:p>
          <a:p>
            <a:endParaRPr lang="en-US" sz="1400" b="1" dirty="0">
              <a:solidFill>
                <a:schemeClr val="bg1"/>
              </a:solidFill>
            </a:endParaRPr>
          </a:p>
          <a:p>
            <a:pPr algn="ctr"/>
            <a:endParaRPr lang="en-US" sz="1600" b="1" dirty="0"/>
          </a:p>
        </p:txBody>
      </p:sp>
      <p:pic>
        <p:nvPicPr>
          <p:cNvPr id="21" name="Picture 20">
            <a:extLst>
              <a:ext uri="{FF2B5EF4-FFF2-40B4-BE49-F238E27FC236}">
                <a16:creationId xmlns:a16="http://schemas.microsoft.com/office/drawing/2014/main" id="{5324F1AB-AEE5-6C26-65AF-506D20D0A4CC}"/>
              </a:ext>
            </a:extLst>
          </p:cNvPr>
          <p:cNvPicPr>
            <a:picLocks noChangeAspect="1"/>
          </p:cNvPicPr>
          <p:nvPr/>
        </p:nvPicPr>
        <p:blipFill>
          <a:blip r:embed="rId5"/>
          <a:stretch>
            <a:fillRect/>
          </a:stretch>
        </p:blipFill>
        <p:spPr>
          <a:xfrm>
            <a:off x="200553" y="1989681"/>
            <a:ext cx="3872389" cy="287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07D79D6B-5252-8C63-49AA-04F67B56E290}"/>
              </a:ext>
            </a:extLst>
          </p:cNvPr>
          <p:cNvPicPr>
            <a:picLocks noChangeAspect="1"/>
          </p:cNvPicPr>
          <p:nvPr/>
        </p:nvPicPr>
        <p:blipFill>
          <a:blip r:embed="rId6"/>
          <a:stretch>
            <a:fillRect/>
          </a:stretch>
        </p:blipFill>
        <p:spPr>
          <a:xfrm>
            <a:off x="2579434" y="892070"/>
            <a:ext cx="9412013" cy="2438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705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593</TotalTime>
  <Words>1085</Words>
  <Application>Microsoft Office PowerPoint</Application>
  <PresentationFormat>Widescreen</PresentationFormat>
  <Paragraphs>131</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Aptos</vt:lpstr>
      <vt:lpstr>Aptos Display</vt:lpstr>
      <vt:lpstr>Arial</vt:lpstr>
      <vt:lpstr>Century Schoolbook</vt:lpstr>
      <vt:lpstr>Segoe UI</vt:lpstr>
      <vt:lpstr>Segoe UI Variable Text Semiligh</vt:lpstr>
      <vt:lpstr>Slack-Lato</vt:lpstr>
      <vt:lpstr>system-ui</vt:lpstr>
      <vt:lpstr>CITY SKETCH 16X9</vt:lpstr>
      <vt:lpstr>PowerPoint Presentation</vt:lpstr>
      <vt:lpstr>Lab of Plotters Team 1</vt:lpstr>
      <vt:lpstr>The Question</vt:lpstr>
      <vt:lpstr>Project Overview and Approach</vt:lpstr>
      <vt:lpstr>PowerPoint Presentation</vt:lpstr>
      <vt:lpstr>What correlations, if any, exist between incidence of cancer and race of the people affected?</vt:lpstr>
      <vt:lpstr> What relationship(s) exist between incidence rate of cancers and the median age of a given population within a geographic region in the United States?</vt:lpstr>
      <vt:lpstr>Is There a Relationship Between Cancer Incidence and/or Death Rates with Education Level?</vt:lpstr>
      <vt:lpstr>Correlations of Cancer Incidence with Median Income and State?</vt:lpstr>
      <vt:lpstr>What correlations exist between cancer and  1. Insurance Coverage and 2. Clinical Trials?</vt:lpstr>
      <vt:lpstr>Project Conclusions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Frederik Tylim</dc:creator>
  <cp:lastModifiedBy>Frederik Tylim</cp:lastModifiedBy>
  <cp:revision>3</cp:revision>
  <dcterms:created xsi:type="dcterms:W3CDTF">2024-08-07T23:14:08Z</dcterms:created>
  <dcterms:modified xsi:type="dcterms:W3CDTF">2024-08-15T01:46:20Z</dcterms:modified>
</cp:coreProperties>
</file>